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12192000"/>
  <p:embeddedFontLst>
    <p:embeddedFont>
      <p:font typeface="MiSans" panose="020B0604020202020204" charset="-122"/>
      <p:regular r:id="rId28"/>
    </p:embeddedFont>
    <p:embeddedFont>
      <p:font typeface="思源宋体" panose="020B0604020202020204" charset="-128"/>
      <p:regular r:id="rId29"/>
    </p:embeddedFont>
    <p:embeddedFont>
      <p:font typeface="Noto Sans SC" panose="020B0200000000000000" pitchFamily="34" charset="-128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11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32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11" Type="http://schemas.openxmlformats.org/officeDocument/2006/relationships/image" Target="../media/image3.pn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1-d3ce3i8s8jdo4os5dao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"/>
            <a:ext cx="12192000" cy="6872213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28-15:20:41-d3ce3i8s8jdo4os5dap0.png"/>
          <p:cNvPicPr>
            <a:picLocks noChangeAspect="1"/>
          </p:cNvPicPr>
          <p:nvPr/>
        </p:nvPicPr>
        <p:blipFill>
          <a:blip r:embed="rId4"/>
          <a:srcRect b="53467"/>
          <a:stretch/>
        </p:blipFill>
        <p:spPr>
          <a:xfrm rot="10800000">
            <a:off x="0" y="-191771"/>
            <a:ext cx="12192000" cy="3191207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0" y="4401960"/>
            <a:ext cx="12192000" cy="0"/>
          </a:xfrm>
          <a:prstGeom prst="line">
            <a:avLst/>
          </a:prstGeom>
          <a:noFill/>
          <a:ln w="3810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5" name="Shape 1"/>
          <p:cNvSpPr/>
          <p:nvPr/>
        </p:nvSpPr>
        <p:spPr>
          <a:xfrm>
            <a:off x="0" y="5691480"/>
            <a:ext cx="12192000" cy="0"/>
          </a:xfrm>
          <a:prstGeom prst="line">
            <a:avLst/>
          </a:prstGeom>
          <a:noFill/>
          <a:ln w="3810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436964" y="5978131"/>
            <a:ext cx="5824744" cy="6451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436964" y="5978131"/>
            <a:ext cx="5824744" cy="645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4B4B4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Sean Wong</a:t>
            </a:r>
            <a:endParaRPr lang="en-US" sz="1600" dirty="0"/>
          </a:p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4B4B4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2025/01/01</a:t>
            </a:r>
            <a:endParaRPr lang="en-US" sz="1600" dirty="0"/>
          </a:p>
        </p:txBody>
      </p:sp>
      <p:pic>
        <p:nvPicPr>
          <p:cNvPr id="8" name="Image 2" descr="https://kimi-img.moonshot.cn/pub/slides/slides_tmpl/image/25-09-28-15:20:41-d3ce3i8s8jdo4os5dao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1837" y="0"/>
            <a:ext cx="685800" cy="685800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9507454" y="5942649"/>
            <a:ext cx="1561140" cy="1611604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9507454" y="5942649"/>
            <a:ext cx="1561140" cy="161160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6923350" y="1573764"/>
            <a:ext cx="1028483" cy="1028483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6923350" y="1573764"/>
            <a:ext cx="1028483" cy="10284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7032101" y="5221461"/>
            <a:ext cx="470019" cy="470019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7032101" y="5221461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88899" y="3202207"/>
            <a:ext cx="11957077" cy="278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E617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AI for Data Engineering</a:t>
            </a:r>
            <a:endParaRPr lang="en-US" sz="1600" dirty="0"/>
          </a:p>
        </p:txBody>
      </p:sp>
      <p:pic>
        <p:nvPicPr>
          <p:cNvPr id="16" name="Image 3" descr="https://kimi-img.moonshot.cn/pub/slides/slides_tmpl/image/25-09-28-15:20:42-d3ce3igs8jdo4os5dap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5395" y="5516880"/>
            <a:ext cx="635000" cy="635000"/>
          </a:xfrm>
          <a:prstGeom prst="rect">
            <a:avLst/>
          </a:prstGeom>
        </p:spPr>
      </p:pic>
      <p:pic>
        <p:nvPicPr>
          <p:cNvPr id="17" name="Image 4" descr="https://kimi-img.moonshot.cn/pub/slides/slides_tmpl/image/25-09-28-15:20:42-d3ce3igs8jdo4os5das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100000">
            <a:off x="8381998" y="458619"/>
            <a:ext cx="4373337" cy="733415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1-d3ce3i8s8jdo4os5dao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246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1702" y="-12684"/>
            <a:ext cx="6178657" cy="68580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" name="Text 1"/>
          <p:cNvSpPr/>
          <p:nvPr/>
        </p:nvSpPr>
        <p:spPr>
          <a:xfrm>
            <a:off x="-31702" y="-12684"/>
            <a:ext cx="6178657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245967" y="3923296"/>
            <a:ext cx="4007561" cy="370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0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021070" y="592455"/>
            <a:ext cx="5692775" cy="21060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rgbClr val="E61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Schema &amp; Quality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243010" y="6379091"/>
            <a:ext cx="470019" cy="470019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43010" y="6379091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713029" y="0"/>
            <a:ext cx="0" cy="6858000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5911943" y="4134"/>
            <a:ext cx="470019" cy="470019"/>
          </a:xfrm>
          <a:prstGeom prst="ellipse">
            <a:avLst/>
          </a:prstGeom>
          <a:solidFill>
            <a:srgbClr val="E61737"/>
          </a:solidFill>
          <a:ln/>
        </p:spPr>
      </p:sp>
      <p:sp>
        <p:nvSpPr>
          <p:cNvPr id="11" name="Text 8"/>
          <p:cNvSpPr/>
          <p:nvPr/>
        </p:nvSpPr>
        <p:spPr>
          <a:xfrm>
            <a:off x="5911943" y="4134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1" descr="https://kimi-img.moonshot.cn/pub/slides/slides_tmpl/image/25-09-28-15:20:42-d3ce3igs8jdo4os5daq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03" y="3760150"/>
            <a:ext cx="6178656" cy="3085166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2907130" y="3044484"/>
            <a:ext cx="1112723" cy="1112723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2907130" y="3044484"/>
            <a:ext cx="1112723" cy="111272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18465" y="3793173"/>
            <a:ext cx="3057525" cy="1206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FE9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</a:t>
            </a:r>
            <a:r>
              <a:rPr lang="en-US" sz="7200" b="1" dirty="0">
                <a:solidFill>
                  <a:srgbClr val="E61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</a:t>
            </a:r>
            <a:r>
              <a:rPr lang="en-US" sz="7200" b="1" dirty="0">
                <a:solidFill>
                  <a:srgbClr val="EFE9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RT</a:t>
            </a:r>
            <a:endParaRPr lang="en-US" sz="1600" dirty="0"/>
          </a:p>
        </p:txBody>
      </p:sp>
      <p:pic>
        <p:nvPicPr>
          <p:cNvPr id="16" name="Image 2" descr="https://kimi-img.moonshot.cn/pub/slides/slides_tmpl/image/25-09-28-15:20:41-d3ce3i8s8jdo4os5dao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6190" y="0"/>
            <a:ext cx="68580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1-d3ce3i8s8jdo4os5dao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1737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34406" y="593560"/>
            <a:ext cx="3945255" cy="1555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400" dirty="0">
                <a:solidFill>
                  <a:srgbClr val="EFE9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Schema Drift Detection AI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-26127" y="6676683"/>
            <a:ext cx="3983269" cy="196956"/>
          </a:xfrm>
          <a:prstGeom prst="rect">
            <a:avLst/>
          </a:prstGeom>
          <a:solidFill>
            <a:srgbClr val="EFE9D9"/>
          </a:solidFill>
          <a:ln/>
        </p:spPr>
      </p:sp>
      <p:sp>
        <p:nvSpPr>
          <p:cNvPr id="7" name="Text 4"/>
          <p:cNvSpPr/>
          <p:nvPr/>
        </p:nvSpPr>
        <p:spPr>
          <a:xfrm>
            <a:off x="-26127" y="6676683"/>
            <a:ext cx="3983269" cy="196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202181" y="3744"/>
            <a:ext cx="7799797" cy="6869894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9" name="Text 6"/>
          <p:cNvSpPr/>
          <p:nvPr/>
        </p:nvSpPr>
        <p:spPr>
          <a:xfrm>
            <a:off x="4202181" y="3744"/>
            <a:ext cx="7799797" cy="686989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0" y="310393"/>
            <a:ext cx="12192000" cy="0"/>
          </a:xfrm>
          <a:prstGeom prst="line">
            <a:avLst/>
          </a:prstGeom>
          <a:noFill/>
          <a:ln w="19050">
            <a:solidFill>
              <a:srgbClr val="EFE9D9"/>
            </a:solidFill>
            <a:prstDash val="solid"/>
            <a:headEnd type="none"/>
            <a:tailEnd type="none"/>
          </a:ln>
        </p:spPr>
      </p:sp>
      <p:pic>
        <p:nvPicPr>
          <p:cNvPr id="11" name="Image 1" descr="https://kimi-img.moonshot.cn/pub/slides/slides_tmpl/image/25-09-28-15:20:43-d3ce3ios8jdo4os5dbag.png"/>
          <p:cNvPicPr>
            <a:picLocks noChangeAspect="1"/>
          </p:cNvPicPr>
          <p:nvPr/>
        </p:nvPicPr>
        <p:blipFill>
          <a:blip r:embed="rId4"/>
          <a:srcRect b="40184"/>
          <a:stretch/>
        </p:blipFill>
        <p:spPr>
          <a:xfrm>
            <a:off x="11403486" y="2777885"/>
            <a:ext cx="781050" cy="4102217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-26127" y="-3023"/>
            <a:ext cx="12218127" cy="181315"/>
          </a:xfrm>
          <a:prstGeom prst="rect">
            <a:avLst/>
          </a:prstGeom>
          <a:solidFill>
            <a:srgbClr val="EFE9D9"/>
          </a:solidFill>
          <a:ln/>
        </p:spPr>
      </p:sp>
      <p:sp>
        <p:nvSpPr>
          <p:cNvPr id="13" name="Text 9"/>
          <p:cNvSpPr/>
          <p:nvPr/>
        </p:nvSpPr>
        <p:spPr>
          <a:xfrm>
            <a:off x="-26127" y="-3023"/>
            <a:ext cx="12218127" cy="1813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 flipH="1">
            <a:off x="479629" y="2718837"/>
            <a:ext cx="3717661" cy="0"/>
          </a:xfrm>
          <a:prstGeom prst="line">
            <a:avLst/>
          </a:prstGeom>
          <a:noFill/>
          <a:ln w="19050">
            <a:solidFill>
              <a:srgbClr val="EFE9D9"/>
            </a:solidFill>
            <a:prstDash val="solid"/>
            <a:headEnd type="none"/>
            <a:tailEnd type="none"/>
          </a:ln>
        </p:spPr>
      </p:sp>
      <p:sp>
        <p:nvSpPr>
          <p:cNvPr id="15" name="Shape 11"/>
          <p:cNvSpPr/>
          <p:nvPr/>
        </p:nvSpPr>
        <p:spPr>
          <a:xfrm>
            <a:off x="247854" y="2602949"/>
            <a:ext cx="231775" cy="231775"/>
          </a:xfrm>
          <a:prstGeom prst="ellipse">
            <a:avLst/>
          </a:prstGeom>
          <a:solidFill>
            <a:srgbClr val="EFE9D9"/>
          </a:solidFill>
          <a:ln w="19050">
            <a:solidFill>
              <a:srgbClr val="EFE9D9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247854" y="2602949"/>
            <a:ext cx="231775" cy="231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2" descr="https://kimi-img.moonshot.cn/pub/slides/slides_tmpl/image/25-09-28-15:20:43-d3ce3ios8jdo4os5dbcg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672" y="729105"/>
            <a:ext cx="3124098" cy="3118334"/>
          </a:xfrm>
          <a:prstGeom prst="rect">
            <a:avLst/>
          </a:prstGeom>
        </p:spPr>
      </p:pic>
      <p:pic>
        <p:nvPicPr>
          <p:cNvPr id="18" name="Image 3" descr="https://kimi-img.moonshot.cn/pub/slides/slides_tmpl/image/25-09-28-15:20:44-d3ce3j0s8jdo4os5dbd0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7061" y="719114"/>
            <a:ext cx="3124098" cy="3121216"/>
          </a:xfrm>
          <a:prstGeom prst="rect">
            <a:avLst/>
          </a:prstGeom>
        </p:spPr>
      </p:pic>
      <p:sp>
        <p:nvSpPr>
          <p:cNvPr id="19" name="Shape 13"/>
          <p:cNvSpPr/>
          <p:nvPr/>
        </p:nvSpPr>
        <p:spPr>
          <a:xfrm>
            <a:off x="3735479" y="6476858"/>
            <a:ext cx="668015" cy="668015"/>
          </a:xfrm>
          <a:prstGeom prst="ellipse">
            <a:avLst/>
          </a:prstGeom>
          <a:solidFill>
            <a:srgbClr val="EFE9D9"/>
          </a:solidFill>
          <a:ln/>
        </p:spPr>
      </p:sp>
      <p:sp>
        <p:nvSpPr>
          <p:cNvPr id="20" name="Text 14"/>
          <p:cNvSpPr/>
          <p:nvPr/>
        </p:nvSpPr>
        <p:spPr>
          <a:xfrm>
            <a:off x="3735479" y="6476858"/>
            <a:ext cx="668015" cy="668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349765" y="4286795"/>
            <a:ext cx="735178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894578" y="4409740"/>
            <a:ext cx="3194111" cy="301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Schema Management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428608" y="4876420"/>
            <a:ext cx="3577318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Collibra and Alation use AI to detect schema drift and manage metadata, ensuring consistency and accuracy in data schemas.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4316805" y="4281743"/>
            <a:ext cx="698692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4859566" y="4409740"/>
            <a:ext cx="3172275" cy="631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Automated Schema Inference</a:t>
            </a: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4317816" y="4876420"/>
            <a:ext cx="3654442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AI tools like BigQuery AutoML automatically infer schemas for semi-structured data, simplifying the process of handling new data sources.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8078797" y="4243236"/>
            <a:ext cx="78105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22"/>
          <p:cNvSpPr/>
          <p:nvPr/>
        </p:nvSpPr>
        <p:spPr>
          <a:xfrm>
            <a:off x="8690741" y="4367795"/>
            <a:ext cx="3217716" cy="301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Version Management</a:t>
            </a:r>
            <a:endParaRPr lang="en-US" sz="1600" dirty="0"/>
          </a:p>
        </p:txBody>
      </p:sp>
      <p:sp>
        <p:nvSpPr>
          <p:cNvPr id="29" name="Text 23"/>
          <p:cNvSpPr/>
          <p:nvPr/>
        </p:nvSpPr>
        <p:spPr>
          <a:xfrm>
            <a:off x="8087963" y="4828011"/>
            <a:ext cx="3723266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AI-driven tools manage schema versions and detect structural changes, providing real-time alerts and recommendations for seamless schema evolution.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1-d3ce3i8s8jdo4os5dao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"/>
            <a:ext cx="12192000" cy="685800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136881" y="1761693"/>
            <a:ext cx="1112722" cy="1112722"/>
          </a:xfrm>
          <a:prstGeom prst="ellipse">
            <a:avLst/>
          </a:prstGeom>
          <a:solidFill>
            <a:srgbClr val="E61737">
              <a:alpha val="87059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136881" y="1761693"/>
            <a:ext cx="1112722" cy="111272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24289" y="1190625"/>
            <a:ext cx="400067" cy="5667375"/>
          </a:xfrm>
          <a:prstGeom prst="rect">
            <a:avLst/>
          </a:prstGeom>
          <a:solidFill>
            <a:srgbClr val="4B4B4B"/>
          </a:solidFill>
          <a:ln/>
        </p:spPr>
      </p:sp>
      <p:sp>
        <p:nvSpPr>
          <p:cNvPr id="6" name="Text 3"/>
          <p:cNvSpPr/>
          <p:nvPr/>
        </p:nvSpPr>
        <p:spPr>
          <a:xfrm>
            <a:off x="3824289" y="1190625"/>
            <a:ext cx="400067" cy="5667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95726" y="1190625"/>
            <a:ext cx="8296274" cy="5667375"/>
          </a:xfrm>
          <a:prstGeom prst="rect">
            <a:avLst/>
          </a:prstGeom>
          <a:solidFill>
            <a:srgbClr val="CDCDCD"/>
          </a:solidFill>
          <a:ln/>
        </p:spPr>
      </p:sp>
      <p:sp>
        <p:nvSpPr>
          <p:cNvPr id="8" name="Text 5"/>
          <p:cNvSpPr/>
          <p:nvPr/>
        </p:nvSpPr>
        <p:spPr>
          <a:xfrm>
            <a:off x="3895726" y="1190625"/>
            <a:ext cx="8296274" cy="5667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520339" y="5770619"/>
            <a:ext cx="1112723" cy="1112723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3520339" y="5770619"/>
            <a:ext cx="1112723" cy="111272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76225" y="140920"/>
            <a:ext cx="11798982" cy="10052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Real-Time Anomaly Scoring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85750" y="2643187"/>
            <a:ext cx="3790950" cy="3790950"/>
          </a:xfrm>
          <a:prstGeom prst="rect">
            <a:avLst/>
          </a:prstGeom>
          <a:solidFill>
            <a:srgbClr val="E61737"/>
          </a:solidFill>
          <a:ln/>
        </p:spPr>
      </p:sp>
      <p:sp>
        <p:nvSpPr>
          <p:cNvPr id="13" name="Text 10"/>
          <p:cNvSpPr/>
          <p:nvPr/>
        </p:nvSpPr>
        <p:spPr>
          <a:xfrm>
            <a:off x="285750" y="2643187"/>
            <a:ext cx="3790950" cy="37909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1" descr="https://kimi-img.moonshot.cn/pub/slides/slides_tmpl/image/25-09-28-15:20:42-d3ce3igs8jdo4os5db1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64" y="2857499"/>
            <a:ext cx="3365921" cy="3362325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4633062" y="6315075"/>
            <a:ext cx="3784688" cy="0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pic>
        <p:nvPicPr>
          <p:cNvPr id="16" name="Image 2" descr="https://kimi-img.moonshot.cn/pub/slides/slides_tmpl/image/25-09-28-15:20:41-d3ce3i8s8jdo4os5dao0.png"/>
          <p:cNvPicPr>
            <a:picLocks noChangeAspect="1"/>
          </p:cNvPicPr>
          <p:nvPr/>
        </p:nvPicPr>
        <p:blipFill>
          <a:blip r:embed="rId5"/>
          <a:srcRect l="73010" t="19386"/>
          <a:stretch/>
        </p:blipFill>
        <p:spPr>
          <a:xfrm rot="5400000">
            <a:off x="6555902" y="-1469551"/>
            <a:ext cx="185100" cy="5505452"/>
          </a:xfrm>
          <a:prstGeom prst="rect">
            <a:avLst/>
          </a:prstGeom>
        </p:spPr>
      </p:pic>
      <p:sp>
        <p:nvSpPr>
          <p:cNvPr id="17" name="Shape 12"/>
          <p:cNvSpPr/>
          <p:nvPr/>
        </p:nvSpPr>
        <p:spPr>
          <a:xfrm>
            <a:off x="498264" y="2857499"/>
            <a:ext cx="3365921" cy="3362325"/>
          </a:xfrm>
          <a:prstGeom prst="rect">
            <a:avLst/>
          </a:prstGeom>
          <a:solidFill>
            <a:srgbClr val="000000">
              <a:alpha val="2000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498264" y="2857499"/>
            <a:ext cx="3365921" cy="33623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3" descr="https://kimi-img.moonshot.cn/pub/slides/slides_tmpl/image/25-09-28-15:20:41-d3ce3i8s8jdo4os5dap0.png"/>
          <p:cNvPicPr>
            <a:picLocks noChangeAspect="1"/>
          </p:cNvPicPr>
          <p:nvPr/>
        </p:nvPicPr>
        <p:blipFill>
          <a:blip r:embed="rId6"/>
          <a:srcRect l="85532" b="53467"/>
          <a:stretch/>
        </p:blipFill>
        <p:spPr>
          <a:xfrm rot="5400000">
            <a:off x="704119" y="1631393"/>
            <a:ext cx="1763920" cy="3191207"/>
          </a:xfrm>
          <a:prstGeom prst="rect">
            <a:avLst/>
          </a:prstGeom>
        </p:spPr>
      </p:pic>
      <p:pic>
        <p:nvPicPr>
          <p:cNvPr id="20" name="Image 4" descr="https://kimi-img.moonshot.cn/pub/slides/slides_tmpl/image/25-09-28-15:20:42-d3ce3igs8jdo4os5db20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6598" y="1180217"/>
            <a:ext cx="3194928" cy="5677780"/>
          </a:xfrm>
          <a:prstGeom prst="rect">
            <a:avLst/>
          </a:prstGeom>
        </p:spPr>
      </p:pic>
      <p:pic>
        <p:nvPicPr>
          <p:cNvPr id="21" name="Image 5" descr="https://kimi-img.moonshot.cn/pub/slides/slides_tmpl/image/25-09-28-15:20:41-d3ce3i8s8jdo4os5dap0.png"/>
          <p:cNvPicPr>
            <a:picLocks noChangeAspect="1"/>
          </p:cNvPicPr>
          <p:nvPr/>
        </p:nvPicPr>
        <p:blipFill>
          <a:blip r:embed="rId6"/>
          <a:srcRect l="85532" b="53467"/>
          <a:stretch/>
        </p:blipFill>
        <p:spPr>
          <a:xfrm rot="10800000">
            <a:off x="10443851" y="640007"/>
            <a:ext cx="1763920" cy="3191207"/>
          </a:xfrm>
          <a:prstGeom prst="rect">
            <a:avLst/>
          </a:prstGeom>
        </p:spPr>
      </p:pic>
      <p:sp>
        <p:nvSpPr>
          <p:cNvPr id="22" name="Shape 14"/>
          <p:cNvSpPr/>
          <p:nvPr/>
        </p:nvSpPr>
        <p:spPr>
          <a:xfrm>
            <a:off x="8775160" y="5468528"/>
            <a:ext cx="470019" cy="470019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23" name="Text 15"/>
          <p:cNvSpPr/>
          <p:nvPr/>
        </p:nvSpPr>
        <p:spPr>
          <a:xfrm>
            <a:off x="8775160" y="5468528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Text 16"/>
          <p:cNvSpPr/>
          <p:nvPr/>
        </p:nvSpPr>
        <p:spPr>
          <a:xfrm>
            <a:off x="3824605" y="1955483"/>
            <a:ext cx="584962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E617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Anomaly Detection</a:t>
            </a:r>
            <a:endParaRPr lang="en-US" sz="1600" dirty="0"/>
          </a:p>
        </p:txBody>
      </p:sp>
      <p:sp>
        <p:nvSpPr>
          <p:cNvPr id="25" name="Text 17"/>
          <p:cNvSpPr/>
          <p:nvPr/>
        </p:nvSpPr>
        <p:spPr>
          <a:xfrm>
            <a:off x="4600474" y="3614223"/>
            <a:ext cx="3954780" cy="1752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Tools like Great Expectations AI and Datafold use AI to monitor data pipelines in real-time, detecting anomalies and flagging potential issues, reducing manual monitoring efforts.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1-d3ce3i8s8jdo4os5dao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246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1702" y="-12684"/>
            <a:ext cx="6178657" cy="68580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" name="Text 1"/>
          <p:cNvSpPr/>
          <p:nvPr/>
        </p:nvSpPr>
        <p:spPr>
          <a:xfrm>
            <a:off x="-31702" y="-12684"/>
            <a:ext cx="6178657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245967" y="3923296"/>
            <a:ext cx="4007561" cy="370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0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021070" y="592455"/>
            <a:ext cx="5692775" cy="21060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rgbClr val="E61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Docs &amp; Reporting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243010" y="6379091"/>
            <a:ext cx="470019" cy="470019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43010" y="6379091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713029" y="0"/>
            <a:ext cx="0" cy="6858000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5911943" y="4134"/>
            <a:ext cx="470019" cy="470019"/>
          </a:xfrm>
          <a:prstGeom prst="ellipse">
            <a:avLst/>
          </a:prstGeom>
          <a:solidFill>
            <a:srgbClr val="E61737"/>
          </a:solidFill>
          <a:ln/>
        </p:spPr>
      </p:sp>
      <p:sp>
        <p:nvSpPr>
          <p:cNvPr id="11" name="Text 8"/>
          <p:cNvSpPr/>
          <p:nvPr/>
        </p:nvSpPr>
        <p:spPr>
          <a:xfrm>
            <a:off x="5911943" y="4134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1" descr="https://kimi-img.moonshot.cn/pub/slides/slides_tmpl/image/25-09-28-15:20:42-d3ce3igs8jdo4os5daq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03" y="3760150"/>
            <a:ext cx="6178656" cy="3085166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2907130" y="3044484"/>
            <a:ext cx="1112723" cy="1112723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2907130" y="3044484"/>
            <a:ext cx="1112723" cy="111272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18465" y="3793173"/>
            <a:ext cx="3057525" cy="1206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FE9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</a:t>
            </a:r>
            <a:r>
              <a:rPr lang="en-US" sz="7200" b="1" dirty="0">
                <a:solidFill>
                  <a:srgbClr val="E61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</a:t>
            </a:r>
            <a:r>
              <a:rPr lang="en-US" sz="7200" b="1" dirty="0">
                <a:solidFill>
                  <a:srgbClr val="EFE9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RT</a:t>
            </a:r>
            <a:endParaRPr lang="en-US" sz="1600" dirty="0"/>
          </a:p>
        </p:txBody>
      </p:sp>
      <p:pic>
        <p:nvPicPr>
          <p:cNvPr id="16" name="Image 2" descr="https://kimi-img.moonshot.cn/pub/slides/slides_tmpl/image/25-09-28-15:20:41-d3ce3i8s8jdo4os5dao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6190" y="0"/>
            <a:ext cx="68580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1-d3ce3i8s8jdo4os5dao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"/>
            <a:ext cx="12192000" cy="685800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"/>
            <a:ext cx="6632342" cy="6858000"/>
          </a:xfrm>
          <a:prstGeom prst="rect">
            <a:avLst/>
          </a:prstGeom>
          <a:solidFill>
            <a:srgbClr val="E61737"/>
          </a:solidFill>
          <a:ln/>
        </p:spPr>
      </p:sp>
      <p:sp>
        <p:nvSpPr>
          <p:cNvPr id="4" name="Text 1"/>
          <p:cNvSpPr/>
          <p:nvPr/>
        </p:nvSpPr>
        <p:spPr>
          <a:xfrm>
            <a:off x="0" y="-3"/>
            <a:ext cx="6632342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658427" y="2126655"/>
            <a:ext cx="231775" cy="231775"/>
          </a:xfrm>
          <a:prstGeom prst="ellipse">
            <a:avLst/>
          </a:prstGeom>
          <a:solidFill>
            <a:srgbClr val="E61737"/>
          </a:solidFill>
          <a:ln/>
        </p:spPr>
      </p:sp>
      <p:sp>
        <p:nvSpPr>
          <p:cNvPr id="6" name="Text 3"/>
          <p:cNvSpPr/>
          <p:nvPr/>
        </p:nvSpPr>
        <p:spPr>
          <a:xfrm>
            <a:off x="4658427" y="2126655"/>
            <a:ext cx="231775" cy="231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48675" y="1703736"/>
            <a:ext cx="4167225" cy="0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pic>
        <p:nvPicPr>
          <p:cNvPr id="8" name="Image 1" descr="https://kimi-img.moonshot.cn/pub/slides/slides_tmpl/image/25-09-28-15:20:41-d3ce3i8s8jdo4os5dao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0"/>
            <a:ext cx="685800" cy="685800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11638598" y="0"/>
            <a:ext cx="0" cy="6858000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10" name="Text 6"/>
          <p:cNvSpPr/>
          <p:nvPr/>
        </p:nvSpPr>
        <p:spPr>
          <a:xfrm>
            <a:off x="7305792" y="191383"/>
            <a:ext cx="4167224" cy="1555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Auto-Generate Pipeline Docs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471373" y="1948294"/>
            <a:ext cx="4167225" cy="0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12" name="Shape 8"/>
          <p:cNvSpPr/>
          <p:nvPr/>
        </p:nvSpPr>
        <p:spPr>
          <a:xfrm>
            <a:off x="7355484" y="1832406"/>
            <a:ext cx="231775" cy="231775"/>
          </a:xfrm>
          <a:prstGeom prst="ellipse">
            <a:avLst/>
          </a:prstGeom>
          <a:solidFill>
            <a:srgbClr val="E61737"/>
          </a:solidFill>
          <a:ln/>
        </p:spPr>
      </p:sp>
      <p:sp>
        <p:nvSpPr>
          <p:cNvPr id="13" name="Text 9"/>
          <p:cNvSpPr/>
          <p:nvPr/>
        </p:nvSpPr>
        <p:spPr>
          <a:xfrm>
            <a:off x="7355484" y="1832406"/>
            <a:ext cx="231775" cy="231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2" descr="https://kimi-img.moonshot.cn/pub/slides/slides_tmpl/image/25-09-28-15:20:43-d3ce3ios8jdo4os5db4g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980" y="0"/>
            <a:ext cx="3849711" cy="3842607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542225" y="371445"/>
            <a:ext cx="94003" cy="94003"/>
          </a:xfrm>
          <a:prstGeom prst="ellipse">
            <a:avLst/>
          </a:prstGeom>
          <a:solidFill>
            <a:srgbClr val="EFE9D9"/>
          </a:solidFill>
          <a:ln/>
        </p:spPr>
      </p:sp>
      <p:sp>
        <p:nvSpPr>
          <p:cNvPr id="16" name="Text 11"/>
          <p:cNvSpPr/>
          <p:nvPr/>
        </p:nvSpPr>
        <p:spPr>
          <a:xfrm>
            <a:off x="542225" y="371445"/>
            <a:ext cx="94003" cy="940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348675" y="375724"/>
            <a:ext cx="94003" cy="94003"/>
          </a:xfrm>
          <a:prstGeom prst="ellipse">
            <a:avLst/>
          </a:prstGeom>
          <a:solidFill>
            <a:srgbClr val="EFE9D9"/>
          </a:solidFill>
          <a:ln/>
        </p:spPr>
      </p:sp>
      <p:sp>
        <p:nvSpPr>
          <p:cNvPr id="18" name="Text 13"/>
          <p:cNvSpPr/>
          <p:nvPr/>
        </p:nvSpPr>
        <p:spPr>
          <a:xfrm>
            <a:off x="348675" y="375724"/>
            <a:ext cx="94003" cy="940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593082" y="6480543"/>
            <a:ext cx="1494532" cy="0"/>
          </a:xfrm>
          <a:prstGeom prst="line">
            <a:avLst/>
          </a:prstGeom>
          <a:noFill/>
          <a:ln w="19050">
            <a:solidFill>
              <a:srgbClr val="EFE9D9"/>
            </a:solidFill>
            <a:prstDash val="solid"/>
            <a:headEnd type="none"/>
            <a:tailEnd type="none"/>
          </a:ln>
        </p:spPr>
      </p:sp>
      <p:pic>
        <p:nvPicPr>
          <p:cNvPr id="20" name="Image 3" descr="https://kimi-img.moonshot.cn/pub/slides/slides_tmpl/image/25-09-28-15:20:43-d3ce3ios8jdo4os5db40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980" y="3970717"/>
            <a:ext cx="3849711" cy="2887283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2182772" y="3347105"/>
            <a:ext cx="1112723" cy="1112723"/>
          </a:xfrm>
          <a:prstGeom prst="ellipse">
            <a:avLst/>
          </a:prstGeom>
          <a:solidFill>
            <a:srgbClr val="E61737"/>
          </a:solidFill>
          <a:ln/>
        </p:spPr>
      </p:sp>
      <p:sp>
        <p:nvSpPr>
          <p:cNvPr id="22" name="Text 16"/>
          <p:cNvSpPr/>
          <p:nvPr/>
        </p:nvSpPr>
        <p:spPr>
          <a:xfrm>
            <a:off x="2182772" y="3347105"/>
            <a:ext cx="1112723" cy="111272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4" descr="https://kimi-img.moonshot.cn/pub/slides/slides_tmpl/image/25-09-28-15:20:43-d3ce3ios8jdo4os5db50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1474" y="2789844"/>
            <a:ext cx="1601635" cy="159868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257643" y="2242542"/>
            <a:ext cx="776481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7886041" y="2336176"/>
            <a:ext cx="3541379" cy="71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E617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Automated Documentation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7344834" y="2795690"/>
            <a:ext cx="4000106" cy="14561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DBT AI plugins and Alation generate data dictionaries, pipeline summaries, and transformation scripts, reducing the documentation burden on data engineers.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7257643" y="4459828"/>
            <a:ext cx="776481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8034124" y="4582733"/>
            <a:ext cx="3593822" cy="3407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E617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Data Lineage Tracking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7344834" y="5012976"/>
            <a:ext cx="4082586" cy="14561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AI-driven platforms like DataHub automatically track data lineage, providing transparent and auditable documentation for compliance and governance.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gradFill flip="none" rotWithShape="0">
          <a:gsLst>
            <a:gs pos="0">
              <a:srgbClr val="000000"/>
            </a:gs>
            <a:gs pos="100000">
              <a:srgbClr val="000000"/>
            </a:gs>
            <a:gs pos="100000">
              <a:srgbClr val="AAC0E5"/>
            </a:gs>
            <a:gs pos="100000">
              <a:srgbClr val="FFFFFF">
                <a:alpha val="4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2-d3ce3igs8jdo4os5db3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7336"/>
            <a:ext cx="12192000" cy="695976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997" cy="6932428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8000">
                <a:srgbClr val="000000"/>
              </a:gs>
              <a:gs pos="92000">
                <a:srgbClr val="000000">
                  <a:alpha val="0"/>
                </a:srgbClr>
              </a:gs>
              <a:gs pos="100000">
                <a:srgbClr val="000000"/>
              </a:gs>
              <a:gs pos="100000">
                <a:srgbClr val="000000"/>
              </a:gs>
              <a:gs pos="100000">
                <a:srgbClr val="FFFFFF">
                  <a:alpha val="45000"/>
                </a:srgbClr>
              </a:gs>
            </a:gsLst>
            <a:lin ang="48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997" cy="693242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28-15:20:41-d3ce3i8s8jdo4os5dap0.png"/>
          <p:cNvPicPr>
            <a:picLocks noChangeAspect="1"/>
          </p:cNvPicPr>
          <p:nvPr/>
        </p:nvPicPr>
        <p:blipFill>
          <a:blip r:embed="rId4"/>
          <a:srcRect b="53467"/>
          <a:stretch/>
        </p:blipFill>
        <p:spPr>
          <a:xfrm rot="10800000">
            <a:off x="0" y="-1"/>
            <a:ext cx="12192000" cy="3191207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5005136" y="499571"/>
            <a:ext cx="6450376" cy="2592545"/>
          </a:xfrm>
          <a:prstGeom prst="rect">
            <a:avLst/>
          </a:prstGeom>
          <a:solidFill>
            <a:srgbClr val="E61737"/>
          </a:solidFill>
          <a:ln/>
        </p:spPr>
      </p:sp>
      <p:sp>
        <p:nvSpPr>
          <p:cNvPr id="7" name="Text 3"/>
          <p:cNvSpPr/>
          <p:nvPr/>
        </p:nvSpPr>
        <p:spPr>
          <a:xfrm>
            <a:off x="5005136" y="499571"/>
            <a:ext cx="6450376" cy="2592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5261445" y="722711"/>
            <a:ext cx="5937757" cy="3206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rgbClr val="EFE9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Compliance Reports on Demand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 flipH="1">
            <a:off x="736489" y="3732587"/>
            <a:ext cx="10598621" cy="0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78749" y="2089480"/>
            <a:ext cx="1112723" cy="1112723"/>
          </a:xfrm>
          <a:prstGeom prst="ellipse">
            <a:avLst/>
          </a:prstGeom>
          <a:solidFill>
            <a:srgbClr val="EFE9D9"/>
          </a:solidFill>
          <a:ln/>
        </p:spPr>
      </p:sp>
      <p:sp>
        <p:nvSpPr>
          <p:cNvPr id="11" name="Text 7"/>
          <p:cNvSpPr/>
          <p:nvPr/>
        </p:nvSpPr>
        <p:spPr>
          <a:xfrm>
            <a:off x="10778749" y="2089480"/>
            <a:ext cx="1112723" cy="111272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005136" y="2839455"/>
            <a:ext cx="6039853" cy="0"/>
          </a:xfrm>
          <a:prstGeom prst="line">
            <a:avLst/>
          </a:prstGeom>
          <a:noFill/>
          <a:ln w="19050">
            <a:solidFill>
              <a:srgbClr val="EFE9D9"/>
            </a:solidFill>
            <a:prstDash val="solid"/>
            <a:headEnd type="none"/>
            <a:tailEnd type="none"/>
          </a:ln>
        </p:spPr>
      </p:sp>
      <p:sp>
        <p:nvSpPr>
          <p:cNvPr id="13" name="Shape 9"/>
          <p:cNvSpPr/>
          <p:nvPr/>
        </p:nvSpPr>
        <p:spPr>
          <a:xfrm>
            <a:off x="736488" y="493275"/>
            <a:ext cx="4127080" cy="2592543"/>
          </a:xfrm>
          <a:prstGeom prst="rect">
            <a:avLst/>
          </a:prstGeom>
          <a:solidFill>
            <a:srgbClr val="EFE9D9"/>
          </a:solidFill>
          <a:ln/>
        </p:spPr>
      </p:sp>
      <p:sp>
        <p:nvSpPr>
          <p:cNvPr id="14" name="Text 10"/>
          <p:cNvSpPr/>
          <p:nvPr/>
        </p:nvSpPr>
        <p:spPr>
          <a:xfrm>
            <a:off x="736488" y="493275"/>
            <a:ext cx="4127080" cy="259254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2" descr="https://kimi-img.moonshot.cn/pub/slides/slides_tmpl/image/25-09-28-15:20:44-d3ce3j0s8jdo4os5dbh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279" y="643030"/>
            <a:ext cx="3447498" cy="2293032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523741" y="367627"/>
            <a:ext cx="765285" cy="765285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23741" y="367627"/>
            <a:ext cx="765285" cy="7652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686655" y="4125014"/>
            <a:ext cx="1107355" cy="8370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1448530" y="4238734"/>
            <a:ext cx="2425638" cy="71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Compliance Reporting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686659" y="4960539"/>
            <a:ext cx="3271730" cy="129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Collibra AI generates compliance reports summarizing data quality scores, retention policies, and access controls, ensuring regulatory readiness.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4435211" y="4084201"/>
            <a:ext cx="1107355" cy="8370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5305374" y="4197921"/>
            <a:ext cx="2425638" cy="71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Automated Reporting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4435215" y="4919726"/>
            <a:ext cx="3271730" cy="129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AI tools schedule and generate quarterly reports, freeing engineers from manual documentation tasks and ensuring timely compliance.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8171746" y="4007991"/>
            <a:ext cx="1107355" cy="8370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9029877" y="4121711"/>
            <a:ext cx="2425638" cy="3407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Audit Readiness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8183782" y="4843516"/>
            <a:ext cx="3271730" cy="129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Automated reports and lineage tracking ensure data engineers are always audit-ready, reducing the stress and effort associated with compliance checks.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1-d3ce3i8s8jdo4os5dao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246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1702" y="-12684"/>
            <a:ext cx="6178657" cy="68580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" name="Text 1"/>
          <p:cNvSpPr/>
          <p:nvPr/>
        </p:nvSpPr>
        <p:spPr>
          <a:xfrm>
            <a:off x="-31702" y="-12684"/>
            <a:ext cx="6178657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245967" y="3923296"/>
            <a:ext cx="4007561" cy="370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0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021070" y="592455"/>
            <a:ext cx="5692775" cy="10052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rgbClr val="E61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Vibe Hunting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243010" y="6379091"/>
            <a:ext cx="470019" cy="470019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43010" y="6379091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713029" y="0"/>
            <a:ext cx="0" cy="6858000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5911943" y="4134"/>
            <a:ext cx="470019" cy="470019"/>
          </a:xfrm>
          <a:prstGeom prst="ellipse">
            <a:avLst/>
          </a:prstGeom>
          <a:solidFill>
            <a:srgbClr val="E61737"/>
          </a:solidFill>
          <a:ln/>
        </p:spPr>
      </p:sp>
      <p:sp>
        <p:nvSpPr>
          <p:cNvPr id="11" name="Text 8"/>
          <p:cNvSpPr/>
          <p:nvPr/>
        </p:nvSpPr>
        <p:spPr>
          <a:xfrm>
            <a:off x="5911943" y="4134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1" descr="https://kimi-img.moonshot.cn/pub/slides/slides_tmpl/image/25-09-28-15:20:42-d3ce3igs8jdo4os5daq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03" y="3760150"/>
            <a:ext cx="6178656" cy="3085166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2907130" y="3044484"/>
            <a:ext cx="1112723" cy="1112723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2907130" y="3044484"/>
            <a:ext cx="1112723" cy="111272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18465" y="3793173"/>
            <a:ext cx="3057525" cy="1206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FE9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</a:t>
            </a:r>
            <a:r>
              <a:rPr lang="en-US" sz="7200" b="1" dirty="0">
                <a:solidFill>
                  <a:srgbClr val="E61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</a:t>
            </a:r>
            <a:r>
              <a:rPr lang="en-US" sz="7200" b="1" dirty="0">
                <a:solidFill>
                  <a:srgbClr val="EFE9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RT</a:t>
            </a:r>
            <a:endParaRPr lang="en-US" sz="1600" dirty="0"/>
          </a:p>
        </p:txBody>
      </p:sp>
      <p:pic>
        <p:nvPicPr>
          <p:cNvPr id="16" name="Image 2" descr="https://kimi-img.moonshot.cn/pub/slides/slides_tmpl/image/25-09-28-15:20:41-d3ce3i8s8jdo4os5dao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6190" y="0"/>
            <a:ext cx="68580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2-d3ce3igs8jdo4os5db1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53" y="-12686"/>
            <a:ext cx="3781647" cy="687572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1702" y="-12686"/>
            <a:ext cx="8451802" cy="6870686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" name="Text 1"/>
          <p:cNvSpPr/>
          <p:nvPr/>
        </p:nvSpPr>
        <p:spPr>
          <a:xfrm>
            <a:off x="-31702" y="-12686"/>
            <a:ext cx="8451802" cy="687068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28-15:20:41-d3ce3i8s8jdo4os5dap0.png"/>
          <p:cNvPicPr>
            <a:picLocks noChangeAspect="1"/>
          </p:cNvPicPr>
          <p:nvPr/>
        </p:nvPicPr>
        <p:blipFill>
          <a:blip r:embed="rId4"/>
          <a:srcRect l="30678" b="53467"/>
          <a:stretch/>
        </p:blipFill>
        <p:spPr>
          <a:xfrm rot="10800000">
            <a:off x="-105268" y="-32984"/>
            <a:ext cx="10344864" cy="3905984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-26126" y="3750109"/>
            <a:ext cx="9865452" cy="199209"/>
          </a:xfrm>
          <a:prstGeom prst="rect">
            <a:avLst/>
          </a:prstGeom>
          <a:solidFill>
            <a:srgbClr val="E61737"/>
          </a:solidFill>
          <a:ln/>
        </p:spPr>
      </p:sp>
      <p:sp>
        <p:nvSpPr>
          <p:cNvPr id="7" name="Text 3"/>
          <p:cNvSpPr/>
          <p:nvPr/>
        </p:nvSpPr>
        <p:spPr>
          <a:xfrm>
            <a:off x="-26126" y="3750109"/>
            <a:ext cx="9865452" cy="19920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684164" y="3029576"/>
            <a:ext cx="5331705" cy="3206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6000" dirty="0">
                <a:solidFill>
                  <a:srgbClr val="EFE9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AI-Guided Data Exploration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434480" y="6478299"/>
            <a:ext cx="94003" cy="94003"/>
          </a:xfrm>
          <a:prstGeom prst="ellipse">
            <a:avLst/>
          </a:prstGeom>
          <a:solidFill>
            <a:srgbClr val="EFE9D9"/>
          </a:solidFill>
          <a:ln/>
        </p:spPr>
      </p:sp>
      <p:sp>
        <p:nvSpPr>
          <p:cNvPr id="10" name="Text 6"/>
          <p:cNvSpPr/>
          <p:nvPr/>
        </p:nvSpPr>
        <p:spPr>
          <a:xfrm>
            <a:off x="434480" y="6478299"/>
            <a:ext cx="94003" cy="940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220921" y="6482578"/>
            <a:ext cx="94003" cy="94003"/>
          </a:xfrm>
          <a:prstGeom prst="ellipse">
            <a:avLst/>
          </a:prstGeom>
          <a:solidFill>
            <a:srgbClr val="EFE9D9"/>
          </a:solidFill>
          <a:ln/>
        </p:spPr>
      </p:sp>
      <p:sp>
        <p:nvSpPr>
          <p:cNvPr id="12" name="Text 8"/>
          <p:cNvSpPr/>
          <p:nvPr/>
        </p:nvSpPr>
        <p:spPr>
          <a:xfrm>
            <a:off x="220921" y="6482578"/>
            <a:ext cx="94003" cy="940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434480" y="661433"/>
            <a:ext cx="1494532" cy="0"/>
          </a:xfrm>
          <a:prstGeom prst="line">
            <a:avLst/>
          </a:prstGeom>
          <a:noFill/>
          <a:ln w="19050">
            <a:solidFill>
              <a:srgbClr val="EFE9D9"/>
            </a:solidFill>
            <a:prstDash val="solid"/>
            <a:headEnd type="none"/>
            <a:tailEnd type="none"/>
          </a:ln>
        </p:spPr>
      </p:sp>
      <p:sp>
        <p:nvSpPr>
          <p:cNvPr id="14" name="Text 10"/>
          <p:cNvSpPr/>
          <p:nvPr/>
        </p:nvSpPr>
        <p:spPr>
          <a:xfrm>
            <a:off x="4684395" y="-1112520"/>
            <a:ext cx="8985885" cy="16656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800" b="1" dirty="0">
                <a:solidFill>
                  <a:srgbClr val="EFE9D9">
                    <a:alpha val="2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DETAILS DE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30530" y="4232275"/>
            <a:ext cx="4253865" cy="393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Interactive Exploration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437690" y="4884507"/>
            <a:ext cx="3954780" cy="1330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OpenAI Codex for SQL and Trifacta AI enable interactive data exploration, suggesting queries and visualizations based on data patterns, accelerating feature engineering.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3-d3ce3ios8jdo4os5dbc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89" y="0"/>
            <a:ext cx="6870677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5400000">
            <a:off x="2677597" y="-2707937"/>
            <a:ext cx="6880655" cy="12251229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54000">
                <a:srgbClr val="000000"/>
              </a:gs>
              <a:gs pos="94000">
                <a:srgbClr val="000000">
                  <a:alpha val="0"/>
                </a:srgbClr>
              </a:gs>
              <a:gs pos="100000">
                <a:srgbClr val="000000"/>
              </a:gs>
              <a:gs pos="100000">
                <a:srgbClr val="000000"/>
              </a:gs>
              <a:gs pos="100000">
                <a:srgbClr val="FFFFFF">
                  <a:alpha val="45000"/>
                </a:srgbClr>
              </a:gs>
            </a:gsLst>
            <a:lin ang="4800000" scaled="1"/>
          </a:gradFill>
          <a:ln/>
        </p:spPr>
      </p:sp>
      <p:sp>
        <p:nvSpPr>
          <p:cNvPr id="4" name="Text 1"/>
          <p:cNvSpPr/>
          <p:nvPr/>
        </p:nvSpPr>
        <p:spPr>
          <a:xfrm rot="5400000">
            <a:off x="2677597" y="-2707937"/>
            <a:ext cx="6880655" cy="1225122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30262" y="4058466"/>
            <a:ext cx="9865452" cy="199209"/>
          </a:xfrm>
          <a:prstGeom prst="rect">
            <a:avLst/>
          </a:prstGeom>
          <a:solidFill>
            <a:srgbClr val="E61737"/>
          </a:solidFill>
          <a:ln/>
        </p:spPr>
      </p:sp>
      <p:sp>
        <p:nvSpPr>
          <p:cNvPr id="6" name="Text 3"/>
          <p:cNvSpPr/>
          <p:nvPr/>
        </p:nvSpPr>
        <p:spPr>
          <a:xfrm>
            <a:off x="1930262" y="4058466"/>
            <a:ext cx="9865452" cy="19920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51429" y="3361013"/>
            <a:ext cx="5342340" cy="21060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6000" dirty="0">
                <a:solidFill>
                  <a:srgbClr val="EFE9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Rapid Feature Engineering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34480" y="6478299"/>
            <a:ext cx="94003" cy="94003"/>
          </a:xfrm>
          <a:prstGeom prst="ellipse">
            <a:avLst/>
          </a:prstGeom>
          <a:solidFill>
            <a:srgbClr val="EFE9D9"/>
          </a:solidFill>
          <a:ln/>
        </p:spPr>
      </p:sp>
      <p:sp>
        <p:nvSpPr>
          <p:cNvPr id="9" name="Text 6"/>
          <p:cNvSpPr/>
          <p:nvPr/>
        </p:nvSpPr>
        <p:spPr>
          <a:xfrm>
            <a:off x="434480" y="6478299"/>
            <a:ext cx="94003" cy="940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684165" y="1336134"/>
            <a:ext cx="7755485" cy="16656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800" b="1" dirty="0">
                <a:solidFill>
                  <a:srgbClr val="E61737">
                    <a:alpha val="2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INFORMATI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20921" y="6482578"/>
            <a:ext cx="94003" cy="94003"/>
          </a:xfrm>
          <a:prstGeom prst="ellipse">
            <a:avLst/>
          </a:prstGeom>
          <a:solidFill>
            <a:srgbClr val="EFE9D9"/>
          </a:solidFill>
          <a:ln/>
        </p:spPr>
      </p:sp>
      <p:sp>
        <p:nvSpPr>
          <p:cNvPr id="12" name="Text 9"/>
          <p:cNvSpPr/>
          <p:nvPr/>
        </p:nvSpPr>
        <p:spPr>
          <a:xfrm>
            <a:off x="220921" y="6482578"/>
            <a:ext cx="94003" cy="940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684165" y="5829016"/>
            <a:ext cx="7820883" cy="16656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800" b="1" dirty="0">
                <a:solidFill>
                  <a:srgbClr val="E61737">
                    <a:alpha val="4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INFORMATI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684395" y="73025"/>
            <a:ext cx="8709025" cy="16656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800" b="1" dirty="0">
                <a:solidFill>
                  <a:srgbClr val="E61737">
                    <a:alpha val="1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DETAILS DE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684395" y="-1112520"/>
            <a:ext cx="8843010" cy="16656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800" b="1" dirty="0">
                <a:solidFill>
                  <a:srgbClr val="E61737">
                    <a:alpha val="1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DETAILS DE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34480" y="661433"/>
            <a:ext cx="1494532" cy="0"/>
          </a:xfrm>
          <a:prstGeom prst="line">
            <a:avLst/>
          </a:prstGeom>
          <a:noFill/>
          <a:ln w="19050">
            <a:solidFill>
              <a:srgbClr val="EFE9D9"/>
            </a:solidFill>
            <a:prstDash val="solid"/>
            <a:headEnd type="none"/>
            <a:tailEnd type="none"/>
          </a:ln>
        </p:spPr>
      </p:sp>
      <p:sp>
        <p:nvSpPr>
          <p:cNvPr id="17" name="Shape 14"/>
          <p:cNvSpPr/>
          <p:nvPr/>
        </p:nvSpPr>
        <p:spPr>
          <a:xfrm>
            <a:off x="481481" y="929111"/>
            <a:ext cx="470019" cy="470019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481481" y="929111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592327" y="1961841"/>
            <a:ext cx="735178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444138" y="2080173"/>
            <a:ext cx="4328949" cy="825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AI-Driven Feature Engineering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66053" y="2727172"/>
            <a:ext cx="5889816" cy="7889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AI tools recommend derived columns, encodings, and aggregation levels based on data analysis, improving model accuracy and reducing manual effort.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34480" y="4330509"/>
            <a:ext cx="828897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169659" y="4430968"/>
            <a:ext cx="5157846" cy="393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Iterative Prototyping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37690" y="4884507"/>
            <a:ext cx="5889816" cy="7889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AI-driven exploration allows engineers to quickly prototype new data analysis and transformations, uncovering hidden patterns and insights.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1-d3ce3i8s8jdo4os5dao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246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1702" y="-12684"/>
            <a:ext cx="6178657" cy="68580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" name="Text 1"/>
          <p:cNvSpPr/>
          <p:nvPr/>
        </p:nvSpPr>
        <p:spPr>
          <a:xfrm>
            <a:off x="-31702" y="-12684"/>
            <a:ext cx="6178657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245967" y="3923296"/>
            <a:ext cx="4007561" cy="370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0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021070" y="592455"/>
            <a:ext cx="5692775" cy="10052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rgbClr val="E61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Collaboration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243010" y="6379091"/>
            <a:ext cx="470019" cy="470019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43010" y="6379091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713029" y="0"/>
            <a:ext cx="0" cy="6858000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5911943" y="4134"/>
            <a:ext cx="470019" cy="470019"/>
          </a:xfrm>
          <a:prstGeom prst="ellipse">
            <a:avLst/>
          </a:prstGeom>
          <a:solidFill>
            <a:srgbClr val="E61737"/>
          </a:solidFill>
          <a:ln/>
        </p:spPr>
      </p:sp>
      <p:sp>
        <p:nvSpPr>
          <p:cNvPr id="11" name="Text 8"/>
          <p:cNvSpPr/>
          <p:nvPr/>
        </p:nvSpPr>
        <p:spPr>
          <a:xfrm>
            <a:off x="5911943" y="4134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1" descr="https://kimi-img.moonshot.cn/pub/slides/slides_tmpl/image/25-09-28-15:20:42-d3ce3igs8jdo4os5daq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03" y="3760150"/>
            <a:ext cx="6178656" cy="3085166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2907130" y="3044484"/>
            <a:ext cx="1112723" cy="1112723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2907130" y="3044484"/>
            <a:ext cx="1112723" cy="111272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18465" y="3793173"/>
            <a:ext cx="3057525" cy="1206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FE9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</a:t>
            </a:r>
            <a:r>
              <a:rPr lang="en-US" sz="7200" b="1" dirty="0">
                <a:solidFill>
                  <a:srgbClr val="E61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</a:t>
            </a:r>
            <a:r>
              <a:rPr lang="en-US" sz="7200" b="1" dirty="0">
                <a:solidFill>
                  <a:srgbClr val="EFE9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RT</a:t>
            </a:r>
            <a:endParaRPr lang="en-US" sz="1600" dirty="0"/>
          </a:p>
        </p:txBody>
      </p:sp>
      <p:pic>
        <p:nvPicPr>
          <p:cNvPr id="16" name="Image 2" descr="https://kimi-img.moonshot.cn/pub/slides/slides_tmpl/image/25-09-28-15:20:41-d3ce3i8s8jdo4os5dao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6190" y="0"/>
            <a:ext cx="68580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317" y="-60960"/>
            <a:ext cx="12218127" cy="6918960"/>
          </a:xfrm>
          <a:prstGeom prst="rect">
            <a:avLst/>
          </a:prstGeom>
          <a:solidFill>
            <a:srgbClr val="000000"/>
          </a:solidFill>
          <a:ln w="19050">
            <a:solidFill>
              <a:srgbClr val="EFE9D9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-5317" y="-60960"/>
            <a:ext cx="12218127" cy="6918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0:41-d3ce3i8s8jdo4os5dap0.png"/>
          <p:cNvPicPr>
            <a:picLocks noChangeAspect="1"/>
          </p:cNvPicPr>
          <p:nvPr/>
        </p:nvPicPr>
        <p:blipFill>
          <a:blip r:embed="rId3"/>
          <a:srcRect b="65181"/>
          <a:stretch/>
        </p:blipFill>
        <p:spPr>
          <a:xfrm>
            <a:off x="1524" y="4551791"/>
            <a:ext cx="12190476" cy="238760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-10233" y="6696891"/>
            <a:ext cx="12218127" cy="181315"/>
          </a:xfrm>
          <a:prstGeom prst="rect">
            <a:avLst/>
          </a:prstGeom>
          <a:solidFill>
            <a:srgbClr val="E61737"/>
          </a:solidFill>
          <a:ln/>
        </p:spPr>
      </p:sp>
      <p:sp>
        <p:nvSpPr>
          <p:cNvPr id="6" name="Text 3"/>
          <p:cNvSpPr/>
          <p:nvPr/>
        </p:nvSpPr>
        <p:spPr>
          <a:xfrm>
            <a:off x="-10233" y="6696891"/>
            <a:ext cx="12218127" cy="1813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28-15:20:41-d3ce3i8s8jdo4os5dao0.png"/>
          <p:cNvPicPr>
            <a:picLocks noChangeAspect="1"/>
          </p:cNvPicPr>
          <p:nvPr/>
        </p:nvPicPr>
        <p:blipFill>
          <a:blip r:embed="rId4"/>
          <a:srcRect b="31914"/>
          <a:stretch/>
        </p:blipFill>
        <p:spPr>
          <a:xfrm>
            <a:off x="-516112" y="2241638"/>
            <a:ext cx="685800" cy="4636568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28-15:20:41-d3ce3i8s8jdo4os5dao0.png"/>
          <p:cNvPicPr>
            <a:picLocks noChangeAspect="1"/>
          </p:cNvPicPr>
          <p:nvPr/>
        </p:nvPicPr>
        <p:blipFill>
          <a:blip r:embed="rId4"/>
          <a:srcRect b="31571"/>
          <a:stretch/>
        </p:blipFill>
        <p:spPr>
          <a:xfrm>
            <a:off x="11526179" y="2239209"/>
            <a:ext cx="685800" cy="4636569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4736114" y="3356811"/>
            <a:ext cx="0" cy="2409519"/>
          </a:xfrm>
          <a:prstGeom prst="line">
            <a:avLst/>
          </a:prstGeom>
          <a:noFill/>
          <a:ln w="19050">
            <a:solidFill>
              <a:srgbClr val="EFE9D9"/>
            </a:solidFill>
            <a:prstDash val="solid"/>
            <a:headEnd type="none"/>
            <a:tailEnd type="none"/>
          </a:ln>
        </p:spPr>
      </p:sp>
      <p:sp>
        <p:nvSpPr>
          <p:cNvPr id="10" name="Shape 5"/>
          <p:cNvSpPr/>
          <p:nvPr/>
        </p:nvSpPr>
        <p:spPr>
          <a:xfrm>
            <a:off x="4576226" y="5718506"/>
            <a:ext cx="343497" cy="343497"/>
          </a:xfrm>
          <a:prstGeom prst="ellipse">
            <a:avLst/>
          </a:prstGeom>
          <a:solidFill>
            <a:srgbClr val="E61737"/>
          </a:solidFill>
          <a:ln/>
        </p:spPr>
      </p:sp>
      <p:sp>
        <p:nvSpPr>
          <p:cNvPr id="11" name="Text 6"/>
          <p:cNvSpPr/>
          <p:nvPr/>
        </p:nvSpPr>
        <p:spPr>
          <a:xfrm>
            <a:off x="4576226" y="5718506"/>
            <a:ext cx="343497" cy="34349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306070" y="316865"/>
            <a:ext cx="10954385" cy="19954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19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</a:t>
            </a:r>
            <a:r>
              <a:rPr lang="en-US" sz="11900" b="1" dirty="0">
                <a:solidFill>
                  <a:srgbClr val="E61737">
                    <a:alpha val="7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</a:t>
            </a:r>
            <a:r>
              <a:rPr lang="en-US" sz="119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NT</a:t>
            </a:r>
            <a:r>
              <a:rPr lang="en-US" sz="11900" b="1" dirty="0">
                <a:solidFill>
                  <a:srgbClr val="EFE9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</a:t>
            </a:r>
            <a:r>
              <a:rPr lang="en-US" sz="119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</a:t>
            </a:r>
            <a:r>
              <a:rPr lang="en-US" sz="11900" b="1" dirty="0">
                <a:solidFill>
                  <a:srgbClr val="E61737">
                    <a:alpha val="7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5238505" y="3157037"/>
            <a:ext cx="2457141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5238750" y="3717290"/>
            <a:ext cx="3237865" cy="301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AI Fit Matrix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5257770" y="4217166"/>
            <a:ext cx="261561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5238750" y="4743450"/>
            <a:ext cx="3402965" cy="301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Ingest &amp; Clean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5257770" y="5180037"/>
            <a:ext cx="2165562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5266690" y="5713095"/>
            <a:ext cx="3209925" cy="301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Schema &amp; Quality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8476593" y="3129327"/>
            <a:ext cx="2602676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8502015" y="3718560"/>
            <a:ext cx="3485515" cy="301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Docs &amp; Reporting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8503773" y="4159663"/>
            <a:ext cx="2602676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8550910" y="4720590"/>
            <a:ext cx="3310255" cy="301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Vibe Hunting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8534927" y="5142162"/>
            <a:ext cx="2040298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8550275" y="5748655"/>
            <a:ext cx="3203575" cy="301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Collaboration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2-d3ce3igs8jdo4os5db0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51781" y="-2662012"/>
            <a:ext cx="6878205" cy="1220223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029" y="0"/>
            <a:ext cx="9139972" cy="6858757"/>
          </a:xfrm>
          <a:prstGeom prst="rect">
            <a:avLst/>
          </a:prstGeom>
          <a:solidFill>
            <a:srgbClr val="666666">
              <a:alpha val="2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29" y="0"/>
            <a:ext cx="9139972" cy="685875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28-15:20:41-d3ce3i8s8jdo4os5dao0.png"/>
          <p:cNvPicPr>
            <a:picLocks noChangeAspect="1"/>
          </p:cNvPicPr>
          <p:nvPr/>
        </p:nvPicPr>
        <p:blipFill>
          <a:blip r:embed="rId4"/>
          <a:srcRect b="15306"/>
          <a:stretch/>
        </p:blipFill>
        <p:spPr>
          <a:xfrm>
            <a:off x="-512670" y="1204648"/>
            <a:ext cx="685800" cy="5673558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5318678" y="-1"/>
            <a:ext cx="6873321" cy="6750205"/>
          </a:xfrm>
          <a:prstGeom prst="rect">
            <a:avLst/>
          </a:prstGeom>
          <a:solidFill>
            <a:srgbClr val="E61737"/>
          </a:solidFill>
          <a:ln/>
        </p:spPr>
      </p:sp>
      <p:sp>
        <p:nvSpPr>
          <p:cNvPr id="7" name="Text 3"/>
          <p:cNvSpPr/>
          <p:nvPr/>
        </p:nvSpPr>
        <p:spPr>
          <a:xfrm>
            <a:off x="5318678" y="-1"/>
            <a:ext cx="6873321" cy="67502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87455" y="218342"/>
            <a:ext cx="4437663" cy="2590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Smart Knowledge Sharing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009579" y="6280185"/>
            <a:ext cx="470019" cy="470019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009579" y="6280185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38946" y="2005994"/>
            <a:ext cx="4437663" cy="0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12" name="Shape 8"/>
          <p:cNvSpPr/>
          <p:nvPr/>
        </p:nvSpPr>
        <p:spPr>
          <a:xfrm>
            <a:off x="4501291" y="1892396"/>
            <a:ext cx="231775" cy="231775"/>
          </a:xfrm>
          <a:prstGeom prst="ellipse">
            <a:avLst/>
          </a:prstGeom>
          <a:solidFill>
            <a:srgbClr val="E61737"/>
          </a:solidFill>
          <a:ln/>
        </p:spPr>
      </p:sp>
      <p:sp>
        <p:nvSpPr>
          <p:cNvPr id="13" name="Text 9"/>
          <p:cNvSpPr/>
          <p:nvPr/>
        </p:nvSpPr>
        <p:spPr>
          <a:xfrm>
            <a:off x="4501291" y="1892396"/>
            <a:ext cx="231775" cy="231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6072369" y="998466"/>
            <a:ext cx="6112630" cy="5128869"/>
          </a:xfrm>
          <a:prstGeom prst="rect">
            <a:avLst/>
          </a:prstGeom>
          <a:solidFill>
            <a:srgbClr val="666666">
              <a:alpha val="78039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072369" y="998466"/>
            <a:ext cx="6112630" cy="51288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2" descr="https://kimi-img.moonshot.cn/pub/slides/slides_tmpl/image/25-09-28-15:20:42-d3ce3igs8jdo4os5db0g.png"/>
          <p:cNvPicPr>
            <a:picLocks noChangeAspect="1"/>
          </p:cNvPicPr>
          <p:nvPr/>
        </p:nvPicPr>
        <p:blipFill>
          <a:blip r:embed="rId5"/>
          <a:srcRect r="45378"/>
          <a:stretch/>
        </p:blipFill>
        <p:spPr>
          <a:xfrm rot="16200000">
            <a:off x="4921243" y="2422468"/>
            <a:ext cx="998667" cy="2058577"/>
          </a:xfrm>
          <a:prstGeom prst="rect">
            <a:avLst/>
          </a:prstGeom>
        </p:spPr>
      </p:pic>
      <p:pic>
        <p:nvPicPr>
          <p:cNvPr id="17" name="Image 3" descr="https://kimi-img.moonshot.cn/pub/slides/slides_tmpl/image/25-09-28-15:20:44-d3ce3j0s8jdo4os5dbfg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01" y="2297041"/>
            <a:ext cx="3538187" cy="3531659"/>
          </a:xfrm>
          <a:prstGeom prst="rect">
            <a:avLst/>
          </a:prstGeom>
        </p:spPr>
      </p:pic>
      <p:sp>
        <p:nvSpPr>
          <p:cNvPr id="18" name="Shape 12"/>
          <p:cNvSpPr/>
          <p:nvPr/>
        </p:nvSpPr>
        <p:spPr>
          <a:xfrm>
            <a:off x="3757239" y="3368878"/>
            <a:ext cx="1112723" cy="1112723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9" name="Text 13"/>
          <p:cNvSpPr/>
          <p:nvPr/>
        </p:nvSpPr>
        <p:spPr>
          <a:xfrm>
            <a:off x="3757239" y="3368878"/>
            <a:ext cx="1112723" cy="111272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0" name="Image 4" descr="https://kimi-img.moonshot.cn/pub/slides/slides_tmpl/image/25-09-28-15:20:41-d3ce3i8s8jdo4os5dap0.png"/>
          <p:cNvPicPr>
            <a:picLocks noChangeAspect="1"/>
          </p:cNvPicPr>
          <p:nvPr/>
        </p:nvPicPr>
        <p:blipFill>
          <a:blip r:embed="rId7"/>
          <a:srcRect l="85532" b="53467"/>
          <a:stretch/>
        </p:blipFill>
        <p:spPr>
          <a:xfrm rot="10800000">
            <a:off x="839101" y="3925239"/>
            <a:ext cx="1763920" cy="3191207"/>
          </a:xfrm>
          <a:prstGeom prst="rect">
            <a:avLst/>
          </a:prstGeom>
        </p:spPr>
      </p:pic>
      <p:sp>
        <p:nvSpPr>
          <p:cNvPr id="21" name="Shape 14"/>
          <p:cNvSpPr/>
          <p:nvPr/>
        </p:nvSpPr>
        <p:spPr>
          <a:xfrm>
            <a:off x="-10233" y="6696891"/>
            <a:ext cx="12218127" cy="181315"/>
          </a:xfrm>
          <a:prstGeom prst="rect">
            <a:avLst/>
          </a:prstGeom>
          <a:solidFill>
            <a:srgbClr val="E61737"/>
          </a:solidFill>
          <a:ln/>
        </p:spPr>
      </p:sp>
      <p:sp>
        <p:nvSpPr>
          <p:cNvPr id="22" name="Text 15"/>
          <p:cNvSpPr/>
          <p:nvPr/>
        </p:nvSpPr>
        <p:spPr>
          <a:xfrm>
            <a:off x="-10233" y="6696891"/>
            <a:ext cx="12218127" cy="1813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16"/>
          <p:cNvSpPr/>
          <p:nvPr/>
        </p:nvSpPr>
        <p:spPr>
          <a:xfrm>
            <a:off x="11844471" y="307649"/>
            <a:ext cx="94003" cy="94003"/>
          </a:xfrm>
          <a:prstGeom prst="ellipse">
            <a:avLst/>
          </a:prstGeom>
          <a:solidFill>
            <a:srgbClr val="EFE9D9"/>
          </a:solidFill>
          <a:ln/>
        </p:spPr>
      </p:sp>
      <p:sp>
        <p:nvSpPr>
          <p:cNvPr id="24" name="Text 17"/>
          <p:cNvSpPr/>
          <p:nvPr/>
        </p:nvSpPr>
        <p:spPr>
          <a:xfrm>
            <a:off x="11844471" y="307649"/>
            <a:ext cx="94003" cy="940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>
            <a:off x="11650921" y="311928"/>
            <a:ext cx="94003" cy="94003"/>
          </a:xfrm>
          <a:prstGeom prst="ellipse">
            <a:avLst/>
          </a:prstGeom>
          <a:solidFill>
            <a:srgbClr val="EFE9D9"/>
          </a:solidFill>
          <a:ln/>
        </p:spPr>
      </p:sp>
      <p:sp>
        <p:nvSpPr>
          <p:cNvPr id="26" name="Text 19"/>
          <p:cNvSpPr/>
          <p:nvPr/>
        </p:nvSpPr>
        <p:spPr>
          <a:xfrm>
            <a:off x="11650921" y="311928"/>
            <a:ext cx="94003" cy="940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6417024" y="1110642"/>
            <a:ext cx="735178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6985080" y="1276416"/>
            <a:ext cx="4759844" cy="3407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Knowledge Sharing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6415313" y="1703040"/>
            <a:ext cx="5410200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Slack AI bots post summaries of pipeline changes and quality anomalies to relevant channels, ensuring cross-team situational awareness.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6417024" y="2688673"/>
            <a:ext cx="735178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7019264" y="2854447"/>
            <a:ext cx="4725660" cy="3407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AI-Driven Alerts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6415313" y="3281071"/>
            <a:ext cx="5410200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Monte Carlo AI generates concise change logs and lineage diagrams, helping downstream consumers understand impact and adjust dashboards quickly.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6417023" y="4261692"/>
            <a:ext cx="807291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7044902" y="4427466"/>
            <a:ext cx="4780611" cy="3407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Collaborative Decision-Making</a:t>
            </a:r>
            <a:endParaRPr lang="en-US" sz="1600" dirty="0"/>
          </a:p>
        </p:txBody>
      </p:sp>
      <p:sp>
        <p:nvSpPr>
          <p:cNvPr id="35" name="Text 28"/>
          <p:cNvSpPr/>
          <p:nvPr/>
        </p:nvSpPr>
        <p:spPr>
          <a:xfrm>
            <a:off x="6415313" y="4854090"/>
            <a:ext cx="5410200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AI tools facilitate collaborative decision-making by providing real-time insights and recommendations, ensuring stakeholders are aligned.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gradFill flip="none" rotWithShape="0">
          <a:gsLst>
            <a:gs pos="0">
              <a:srgbClr val="000000"/>
            </a:gs>
            <a:gs pos="100000">
              <a:srgbClr val="000000"/>
            </a:gs>
            <a:gs pos="100000">
              <a:srgbClr val="AAC0E5"/>
            </a:gs>
            <a:gs pos="100000">
              <a:srgbClr val="FFFFFF">
                <a:alpha val="4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2-d3ce3igs8jdo4os5db3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7336"/>
            <a:ext cx="12192000" cy="695976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997" cy="6932428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8000">
                <a:srgbClr val="000000"/>
              </a:gs>
              <a:gs pos="92000">
                <a:srgbClr val="000000">
                  <a:alpha val="0"/>
                </a:srgbClr>
              </a:gs>
              <a:gs pos="100000">
                <a:srgbClr val="000000"/>
              </a:gs>
              <a:gs pos="100000">
                <a:srgbClr val="000000"/>
              </a:gs>
              <a:gs pos="100000">
                <a:srgbClr val="FFFFFF">
                  <a:alpha val="45000"/>
                </a:srgbClr>
              </a:gs>
            </a:gsLst>
            <a:lin ang="48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997" cy="693242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127916" y="5539246"/>
            <a:ext cx="1112723" cy="1112723"/>
          </a:xfrm>
          <a:prstGeom prst="ellipse">
            <a:avLst/>
          </a:prstGeom>
          <a:solidFill>
            <a:srgbClr val="EFE9D9"/>
          </a:solidFill>
          <a:ln/>
        </p:spPr>
      </p:sp>
      <p:sp>
        <p:nvSpPr>
          <p:cNvPr id="6" name="Text 3"/>
          <p:cNvSpPr/>
          <p:nvPr/>
        </p:nvSpPr>
        <p:spPr>
          <a:xfrm>
            <a:off x="10127916" y="5539246"/>
            <a:ext cx="1112723" cy="111272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49326" y="4032409"/>
            <a:ext cx="5937757" cy="2333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6600" dirty="0">
                <a:solidFill>
                  <a:srgbClr val="E61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AI-Driven Change Alerts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-31702" y="687945"/>
            <a:ext cx="12223702" cy="183925"/>
          </a:xfrm>
          <a:prstGeom prst="rect">
            <a:avLst/>
          </a:prstGeom>
          <a:solidFill>
            <a:srgbClr val="E61737"/>
          </a:solidFill>
          <a:ln/>
        </p:spPr>
      </p:sp>
      <p:sp>
        <p:nvSpPr>
          <p:cNvPr id="9" name="Text 6"/>
          <p:cNvSpPr/>
          <p:nvPr/>
        </p:nvSpPr>
        <p:spPr>
          <a:xfrm>
            <a:off x="-31702" y="687945"/>
            <a:ext cx="12223702" cy="1839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444409" y="871870"/>
            <a:ext cx="0" cy="6060558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11844471" y="307649"/>
            <a:ext cx="94003" cy="94003"/>
          </a:xfrm>
          <a:prstGeom prst="ellipse">
            <a:avLst/>
          </a:prstGeom>
          <a:solidFill>
            <a:srgbClr val="EFE9D9"/>
          </a:solidFill>
          <a:ln/>
        </p:spPr>
      </p:sp>
      <p:sp>
        <p:nvSpPr>
          <p:cNvPr id="12" name="Text 9"/>
          <p:cNvSpPr/>
          <p:nvPr/>
        </p:nvSpPr>
        <p:spPr>
          <a:xfrm>
            <a:off x="11844471" y="307649"/>
            <a:ext cx="94003" cy="940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650921" y="311928"/>
            <a:ext cx="94003" cy="94003"/>
          </a:xfrm>
          <a:prstGeom prst="ellipse">
            <a:avLst/>
          </a:prstGeom>
          <a:solidFill>
            <a:srgbClr val="EFE9D9"/>
          </a:solidFill>
          <a:ln/>
        </p:spPr>
      </p:sp>
      <p:sp>
        <p:nvSpPr>
          <p:cNvPr id="14" name="Text 11"/>
          <p:cNvSpPr/>
          <p:nvPr/>
        </p:nvSpPr>
        <p:spPr>
          <a:xfrm>
            <a:off x="11650921" y="311928"/>
            <a:ext cx="94003" cy="940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1" descr="https://kimi-img.moonshot.cn/pub/slides/slides_tmpl/image/25-09-28-15:20:41-d3ce3i8s8jdo4os5dap0.png"/>
          <p:cNvPicPr>
            <a:picLocks noChangeAspect="1"/>
          </p:cNvPicPr>
          <p:nvPr/>
        </p:nvPicPr>
        <p:blipFill>
          <a:blip r:embed="rId4"/>
          <a:srcRect l="36455" r="-1" b="53467"/>
          <a:stretch/>
        </p:blipFill>
        <p:spPr>
          <a:xfrm rot="10800000">
            <a:off x="4444409" y="829337"/>
            <a:ext cx="7747591" cy="3191207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736488" y="3458844"/>
            <a:ext cx="470019" cy="470019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736488" y="3458844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 flipH="1">
            <a:off x="0" y="5007935"/>
            <a:ext cx="4444409" cy="0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19" name="Text 15"/>
          <p:cNvSpPr/>
          <p:nvPr/>
        </p:nvSpPr>
        <p:spPr>
          <a:xfrm>
            <a:off x="205740" y="5865495"/>
            <a:ext cx="4686300" cy="393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Automated Change Alerts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736488" y="1351138"/>
            <a:ext cx="2971434" cy="16017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AI-driven platforms automatically detect and alert teams to schema changes, quality issues, and other critical pipeline events, ensuring timely action.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1-d3ce3i8s8jdo4os5dao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246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1702" y="-12684"/>
            <a:ext cx="6178657" cy="68580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" name="Text 1"/>
          <p:cNvSpPr/>
          <p:nvPr/>
        </p:nvSpPr>
        <p:spPr>
          <a:xfrm>
            <a:off x="-31702" y="-12684"/>
            <a:ext cx="6178657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245967" y="3923296"/>
            <a:ext cx="4007561" cy="370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0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021070" y="592455"/>
            <a:ext cx="5692775" cy="10052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rgbClr val="E61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Governance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243010" y="6379091"/>
            <a:ext cx="470019" cy="470019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43010" y="6379091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713029" y="0"/>
            <a:ext cx="0" cy="6858000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5911943" y="4134"/>
            <a:ext cx="470019" cy="470019"/>
          </a:xfrm>
          <a:prstGeom prst="ellipse">
            <a:avLst/>
          </a:prstGeom>
          <a:solidFill>
            <a:srgbClr val="E61737"/>
          </a:solidFill>
          <a:ln/>
        </p:spPr>
      </p:sp>
      <p:sp>
        <p:nvSpPr>
          <p:cNvPr id="11" name="Text 8"/>
          <p:cNvSpPr/>
          <p:nvPr/>
        </p:nvSpPr>
        <p:spPr>
          <a:xfrm>
            <a:off x="5911943" y="4134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1" descr="https://kimi-img.moonshot.cn/pub/slides/slides_tmpl/image/25-09-28-15:20:42-d3ce3igs8jdo4os5daq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03" y="3760150"/>
            <a:ext cx="6178656" cy="3085166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2907130" y="3044484"/>
            <a:ext cx="1112723" cy="1112723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2907130" y="3044484"/>
            <a:ext cx="1112723" cy="111272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18465" y="3793173"/>
            <a:ext cx="3057525" cy="1206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FE9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</a:t>
            </a:r>
            <a:r>
              <a:rPr lang="en-US" sz="7200" b="1" dirty="0">
                <a:solidFill>
                  <a:srgbClr val="E61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</a:t>
            </a:r>
            <a:r>
              <a:rPr lang="en-US" sz="7200" b="1" dirty="0">
                <a:solidFill>
                  <a:srgbClr val="EFE9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RT</a:t>
            </a:r>
            <a:endParaRPr lang="en-US" sz="1600" dirty="0"/>
          </a:p>
        </p:txBody>
      </p:sp>
      <p:pic>
        <p:nvPicPr>
          <p:cNvPr id="16" name="Image 2" descr="https://kimi-img.moonshot.cn/pub/slides/slides_tmpl/image/25-09-28-15:20:41-d3ce3i8s8jdo4os5dao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6190" y="0"/>
            <a:ext cx="68580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gradFill flip="none" rotWithShape="0">
          <a:gsLst>
            <a:gs pos="0">
              <a:srgbClr val="000000"/>
            </a:gs>
            <a:gs pos="100000">
              <a:srgbClr val="000000"/>
            </a:gs>
            <a:gs pos="100000">
              <a:srgbClr val="AAC0E5"/>
            </a:gs>
            <a:gs pos="100000">
              <a:srgbClr val="FFFFFF">
                <a:alpha val="4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2-d3ce3igs8jdo4os5db3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7336"/>
            <a:ext cx="12192000" cy="695976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5850" y="-46753"/>
            <a:ext cx="12223702" cy="6932428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26000">
                <a:srgbClr val="000000"/>
              </a:gs>
              <a:gs pos="92000">
                <a:srgbClr val="000000">
                  <a:alpha val="0"/>
                </a:srgbClr>
              </a:gs>
              <a:gs pos="100000">
                <a:srgbClr val="000000"/>
              </a:gs>
              <a:gs pos="100000">
                <a:srgbClr val="000000"/>
              </a:gs>
              <a:gs pos="100000">
                <a:srgbClr val="FFFFFF">
                  <a:alpha val="45000"/>
                </a:srgbClr>
              </a:gs>
            </a:gsLst>
            <a:lin ang="48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-15850" y="-46753"/>
            <a:ext cx="12223702" cy="693242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40599" y="4136035"/>
            <a:ext cx="5900713" cy="3552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6600" dirty="0">
                <a:solidFill>
                  <a:srgbClr val="E61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Human Oversight Mandate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-31702" y="687945"/>
            <a:ext cx="12223702" cy="183925"/>
          </a:xfrm>
          <a:prstGeom prst="rect">
            <a:avLst/>
          </a:prstGeom>
          <a:solidFill>
            <a:srgbClr val="E61737"/>
          </a:solidFill>
          <a:ln/>
        </p:spPr>
      </p:sp>
      <p:sp>
        <p:nvSpPr>
          <p:cNvPr id="7" name="Text 4"/>
          <p:cNvSpPr/>
          <p:nvPr/>
        </p:nvSpPr>
        <p:spPr>
          <a:xfrm>
            <a:off x="-31702" y="687945"/>
            <a:ext cx="12223702" cy="1839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241857" y="737375"/>
            <a:ext cx="0" cy="2680992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1844471" y="307649"/>
            <a:ext cx="94003" cy="94003"/>
          </a:xfrm>
          <a:prstGeom prst="ellipse">
            <a:avLst/>
          </a:prstGeom>
          <a:solidFill>
            <a:srgbClr val="EFE9D9"/>
          </a:solidFill>
          <a:ln/>
        </p:spPr>
      </p:sp>
      <p:sp>
        <p:nvSpPr>
          <p:cNvPr id="10" name="Text 7"/>
          <p:cNvSpPr/>
          <p:nvPr/>
        </p:nvSpPr>
        <p:spPr>
          <a:xfrm>
            <a:off x="11844471" y="307649"/>
            <a:ext cx="94003" cy="940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650921" y="311928"/>
            <a:ext cx="94003" cy="94003"/>
          </a:xfrm>
          <a:prstGeom prst="ellipse">
            <a:avLst/>
          </a:prstGeom>
          <a:solidFill>
            <a:srgbClr val="EFE9D9"/>
          </a:solidFill>
          <a:ln/>
        </p:spPr>
      </p:sp>
      <p:sp>
        <p:nvSpPr>
          <p:cNvPr id="12" name="Text 9"/>
          <p:cNvSpPr/>
          <p:nvPr/>
        </p:nvSpPr>
        <p:spPr>
          <a:xfrm>
            <a:off x="11650921" y="311928"/>
            <a:ext cx="94003" cy="940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-15850" y="3419461"/>
            <a:ext cx="12223702" cy="0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14" name="Shape 11"/>
          <p:cNvSpPr/>
          <p:nvPr/>
        </p:nvSpPr>
        <p:spPr>
          <a:xfrm>
            <a:off x="6291287" y="5475767"/>
            <a:ext cx="5900713" cy="1456660"/>
          </a:xfrm>
          <a:prstGeom prst="rect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291287" y="5475767"/>
            <a:ext cx="5900713" cy="14566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1" descr="https://kimi-img.moonshot.cn/pub/slides/slides_tmpl/image/25-09-28-15:20:43-d3ce3ios8jdo4os5dbb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911" y="4321604"/>
            <a:ext cx="3470490" cy="2308324"/>
          </a:xfrm>
          <a:prstGeom prst="rect">
            <a:avLst/>
          </a:prstGeom>
        </p:spPr>
      </p:pic>
      <p:pic>
        <p:nvPicPr>
          <p:cNvPr id="17" name="Image 2" descr="https://kimi-img.moonshot.cn/pub/slides/slides_tmpl/image/25-09-28-15:20:43-d3ce3ios8jdo4os5dbb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438" y="4311897"/>
            <a:ext cx="1541727" cy="2308324"/>
          </a:xfrm>
          <a:prstGeom prst="rect">
            <a:avLst/>
          </a:prstGeom>
        </p:spPr>
      </p:pic>
      <p:sp>
        <p:nvSpPr>
          <p:cNvPr id="18" name="Shape 13"/>
          <p:cNvSpPr/>
          <p:nvPr/>
        </p:nvSpPr>
        <p:spPr>
          <a:xfrm>
            <a:off x="6514437" y="4321603"/>
            <a:ext cx="1541727" cy="2298617"/>
          </a:xfrm>
          <a:prstGeom prst="rect">
            <a:avLst/>
          </a:prstGeom>
          <a:solidFill>
            <a:srgbClr val="000000">
              <a:alpha val="16863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6514437" y="4321603"/>
            <a:ext cx="1541727" cy="229861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7050290" y="3977595"/>
            <a:ext cx="470019" cy="470019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7050290" y="3977595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10943257" y="4508073"/>
            <a:ext cx="1112723" cy="1112723"/>
          </a:xfrm>
          <a:prstGeom prst="ellipse">
            <a:avLst/>
          </a:prstGeom>
          <a:solidFill>
            <a:srgbClr val="E61737"/>
          </a:solidFill>
          <a:ln/>
        </p:spPr>
      </p:sp>
      <p:sp>
        <p:nvSpPr>
          <p:cNvPr id="23" name="Text 18"/>
          <p:cNvSpPr/>
          <p:nvPr/>
        </p:nvSpPr>
        <p:spPr>
          <a:xfrm>
            <a:off x="10943257" y="4508073"/>
            <a:ext cx="1112723" cy="111272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4" name="Image 3" descr="https://kimi-img.moonshot.cn/pub/slides/slides_tmpl/image/25-09-28-15:20:41-d3ce3i8s8jdo4os5dap0.png"/>
          <p:cNvPicPr>
            <a:picLocks noChangeAspect="1"/>
          </p:cNvPicPr>
          <p:nvPr/>
        </p:nvPicPr>
        <p:blipFill>
          <a:blip r:embed="rId6"/>
          <a:srcRect l="85532" b="53467"/>
          <a:stretch/>
        </p:blipFill>
        <p:spPr>
          <a:xfrm rot="16200000">
            <a:off x="4353308" y="4427528"/>
            <a:ext cx="1763920" cy="319120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340599" y="965715"/>
            <a:ext cx="735178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879996" y="1058049"/>
            <a:ext cx="4266160" cy="393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Human Oversight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340599" y="1774037"/>
            <a:ext cx="4687848" cy="10598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Every AI-suggested change remains subject to engineer approval, ensuring domain context and ethical considerations override algorithmic recommendations.</a:t>
            </a:r>
            <a:endParaRPr lang="en-US" sz="1600" dirty="0"/>
          </a:p>
        </p:txBody>
      </p:sp>
      <p:sp>
        <p:nvSpPr>
          <p:cNvPr id="28" name="Text 22"/>
          <p:cNvSpPr/>
          <p:nvPr/>
        </p:nvSpPr>
        <p:spPr>
          <a:xfrm>
            <a:off x="5368767" y="965715"/>
            <a:ext cx="872546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23"/>
          <p:cNvSpPr/>
          <p:nvPr/>
        </p:nvSpPr>
        <p:spPr>
          <a:xfrm>
            <a:off x="6018801" y="1041400"/>
            <a:ext cx="6195632" cy="393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Accountability</a:t>
            </a:r>
            <a:endParaRPr lang="en-US" sz="1600" dirty="0"/>
          </a:p>
        </p:txBody>
      </p:sp>
      <p:sp>
        <p:nvSpPr>
          <p:cNvPr id="30" name="Text 24"/>
          <p:cNvSpPr/>
          <p:nvPr/>
        </p:nvSpPr>
        <p:spPr>
          <a:xfrm>
            <a:off x="5455268" y="1774037"/>
            <a:ext cx="6195632" cy="7889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Human oversight preserves accountability for critical data infrastructure decisions, ensuring compliance and reliability in production pipelines.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5-d3ce3j8s8jdo4os5dbm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6193" y="-3706"/>
            <a:ext cx="1872981" cy="186952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28-15:20:45-d3ce3j8s8jdo4os5dbn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311" y="10103"/>
            <a:ext cx="1849029" cy="1845617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28-15:20:45-d3ce3j8s8jdo4os5dbm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283" y="10103"/>
            <a:ext cx="1849028" cy="1845617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28-15:20:45-d3ce3j8s8jdo4os5dbn0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7089" y="0"/>
            <a:ext cx="1849030" cy="1845618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28-15:20:45-d3ce3j8s8jdo4os5dbo0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8059" y="-3705"/>
            <a:ext cx="1849030" cy="1845618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28-15:20:45-d3ce3j8s8jdo4os5dbog.jpe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9029" y="10103"/>
            <a:ext cx="1849029" cy="1845617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28-15:20:45-d3ce3j8s8jdo4os5dbp0.jpe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849029" cy="1845617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09-28-15:20:45-d3ce3j8s8jdo4os5dbq0.jpe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587649" y="-1739204"/>
            <a:ext cx="5032587" cy="12202233"/>
          </a:xfrm>
          <a:prstGeom prst="rect">
            <a:avLst/>
          </a:prstGeom>
        </p:spPr>
      </p:pic>
      <p:sp>
        <p:nvSpPr>
          <p:cNvPr id="10" name="Shape 0"/>
          <p:cNvSpPr/>
          <p:nvPr/>
        </p:nvSpPr>
        <p:spPr>
          <a:xfrm>
            <a:off x="4028" y="0"/>
            <a:ext cx="12187971" cy="6858757"/>
          </a:xfrm>
          <a:prstGeom prst="rect">
            <a:avLst/>
          </a:prstGeom>
          <a:solidFill>
            <a:srgbClr val="666666">
              <a:alpha val="25098"/>
            </a:srgbClr>
          </a:solidFill>
          <a:ln/>
        </p:spPr>
      </p:sp>
      <p:sp>
        <p:nvSpPr>
          <p:cNvPr id="11" name="Text 1"/>
          <p:cNvSpPr/>
          <p:nvPr/>
        </p:nvSpPr>
        <p:spPr>
          <a:xfrm>
            <a:off x="4028" y="0"/>
            <a:ext cx="12187971" cy="685875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2"/>
          <p:cNvSpPr/>
          <p:nvPr/>
        </p:nvSpPr>
        <p:spPr>
          <a:xfrm>
            <a:off x="0" y="6676683"/>
            <a:ext cx="12218127" cy="181315"/>
          </a:xfrm>
          <a:prstGeom prst="rect">
            <a:avLst/>
          </a:prstGeom>
          <a:solidFill>
            <a:srgbClr val="E61737"/>
          </a:solidFill>
          <a:ln/>
        </p:spPr>
      </p:sp>
      <p:sp>
        <p:nvSpPr>
          <p:cNvPr id="13" name="Text 3"/>
          <p:cNvSpPr/>
          <p:nvPr/>
        </p:nvSpPr>
        <p:spPr>
          <a:xfrm>
            <a:off x="0" y="6676683"/>
            <a:ext cx="12218127" cy="1813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4"/>
          <p:cNvSpPr/>
          <p:nvPr/>
        </p:nvSpPr>
        <p:spPr>
          <a:xfrm>
            <a:off x="-32803" y="-13806"/>
            <a:ext cx="12236088" cy="1869526"/>
          </a:xfrm>
          <a:prstGeom prst="rect">
            <a:avLst/>
          </a:prstGeom>
          <a:solidFill>
            <a:srgbClr val="E61737">
              <a:alpha val="78039"/>
            </a:srgbClr>
          </a:solidFill>
          <a:ln/>
        </p:spPr>
      </p:sp>
      <p:sp>
        <p:nvSpPr>
          <p:cNvPr id="15" name="Text 5"/>
          <p:cNvSpPr/>
          <p:nvPr/>
        </p:nvSpPr>
        <p:spPr>
          <a:xfrm>
            <a:off x="-32803" y="-13806"/>
            <a:ext cx="12236088" cy="186952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208915" y="467043"/>
            <a:ext cx="10741025" cy="904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Validate AI Recommendations</a:t>
            </a:r>
            <a:endParaRPr lang="en-US" sz="1600" dirty="0"/>
          </a:p>
        </p:txBody>
      </p:sp>
      <p:sp>
        <p:nvSpPr>
          <p:cNvPr id="17" name="Shape 7"/>
          <p:cNvSpPr/>
          <p:nvPr/>
        </p:nvSpPr>
        <p:spPr>
          <a:xfrm>
            <a:off x="1063256" y="2776604"/>
            <a:ext cx="2020186" cy="0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18" name="Shape 8"/>
          <p:cNvSpPr/>
          <p:nvPr/>
        </p:nvSpPr>
        <p:spPr>
          <a:xfrm>
            <a:off x="2857312" y="2648429"/>
            <a:ext cx="231775" cy="231775"/>
          </a:xfrm>
          <a:prstGeom prst="ellipse">
            <a:avLst/>
          </a:prstGeom>
          <a:solidFill>
            <a:srgbClr val="E61737"/>
          </a:solidFill>
          <a:ln/>
        </p:spPr>
      </p:sp>
      <p:sp>
        <p:nvSpPr>
          <p:cNvPr id="19" name="Text 9"/>
          <p:cNvSpPr/>
          <p:nvPr/>
        </p:nvSpPr>
        <p:spPr>
          <a:xfrm>
            <a:off x="2857312" y="2648429"/>
            <a:ext cx="231775" cy="231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0" name="Image 8" descr="https://kimi-img.moonshot.cn/pub/slides/slides_tmpl/image/25-09-28-15:20:41-d3ce3i8s8jdo4os5dao0.png"/>
          <p:cNvPicPr>
            <a:picLocks noChangeAspect="1"/>
          </p:cNvPicPr>
          <p:nvPr/>
        </p:nvPicPr>
        <p:blipFill>
          <a:blip r:embed="rId11"/>
          <a:srcRect t="-1" r="-5930" b="35508"/>
          <a:stretch/>
        </p:blipFill>
        <p:spPr>
          <a:xfrm>
            <a:off x="-517449" y="2466126"/>
            <a:ext cx="726470" cy="4391874"/>
          </a:xfrm>
          <a:prstGeom prst="rect">
            <a:avLst/>
          </a:prstGeom>
        </p:spPr>
      </p:pic>
      <p:pic>
        <p:nvPicPr>
          <p:cNvPr id="21" name="Image 9" descr="https://kimi-img.moonshot.cn/pub/slides/slides_tmpl/image/25-09-28-15:20:41-d3ce3i8s8jdo4os5dao0.png"/>
          <p:cNvPicPr>
            <a:picLocks noChangeAspect="1"/>
          </p:cNvPicPr>
          <p:nvPr/>
        </p:nvPicPr>
        <p:blipFill>
          <a:blip r:embed="rId11"/>
          <a:srcRect t="-1" r="-5930" b="35508"/>
          <a:stretch/>
        </p:blipFill>
        <p:spPr>
          <a:xfrm>
            <a:off x="11491657" y="2456024"/>
            <a:ext cx="726470" cy="4391874"/>
          </a:xfrm>
          <a:prstGeom prst="rect">
            <a:avLst/>
          </a:prstGeom>
        </p:spPr>
      </p:pic>
      <p:sp>
        <p:nvSpPr>
          <p:cNvPr id="22" name="Shape 10"/>
          <p:cNvSpPr/>
          <p:nvPr/>
        </p:nvSpPr>
        <p:spPr>
          <a:xfrm>
            <a:off x="3762650" y="2767741"/>
            <a:ext cx="2010829" cy="0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23" name="Shape 11"/>
          <p:cNvSpPr/>
          <p:nvPr/>
        </p:nvSpPr>
        <p:spPr>
          <a:xfrm>
            <a:off x="5547349" y="2643556"/>
            <a:ext cx="231775" cy="231775"/>
          </a:xfrm>
          <a:prstGeom prst="ellipse">
            <a:avLst/>
          </a:prstGeom>
          <a:solidFill>
            <a:srgbClr val="E61737"/>
          </a:solidFill>
          <a:ln/>
        </p:spPr>
      </p:sp>
      <p:sp>
        <p:nvSpPr>
          <p:cNvPr id="24" name="Text 12"/>
          <p:cNvSpPr/>
          <p:nvPr/>
        </p:nvSpPr>
        <p:spPr>
          <a:xfrm>
            <a:off x="5547349" y="2643556"/>
            <a:ext cx="231775" cy="231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13"/>
          <p:cNvSpPr/>
          <p:nvPr/>
        </p:nvSpPr>
        <p:spPr>
          <a:xfrm>
            <a:off x="6458414" y="2764576"/>
            <a:ext cx="2010829" cy="0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26" name="Shape 14"/>
          <p:cNvSpPr/>
          <p:nvPr/>
        </p:nvSpPr>
        <p:spPr>
          <a:xfrm>
            <a:off x="8243113" y="2640391"/>
            <a:ext cx="231775" cy="231775"/>
          </a:xfrm>
          <a:prstGeom prst="ellipse">
            <a:avLst/>
          </a:prstGeom>
          <a:solidFill>
            <a:srgbClr val="E61737"/>
          </a:solidFill>
          <a:ln/>
        </p:spPr>
      </p:sp>
      <p:sp>
        <p:nvSpPr>
          <p:cNvPr id="27" name="Text 15"/>
          <p:cNvSpPr/>
          <p:nvPr/>
        </p:nvSpPr>
        <p:spPr>
          <a:xfrm>
            <a:off x="8243113" y="2640391"/>
            <a:ext cx="231775" cy="231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16"/>
          <p:cNvSpPr/>
          <p:nvPr/>
        </p:nvSpPr>
        <p:spPr>
          <a:xfrm>
            <a:off x="9165550" y="2777002"/>
            <a:ext cx="2010829" cy="0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29" name="Shape 17"/>
          <p:cNvSpPr/>
          <p:nvPr/>
        </p:nvSpPr>
        <p:spPr>
          <a:xfrm>
            <a:off x="10950249" y="2652817"/>
            <a:ext cx="231775" cy="231775"/>
          </a:xfrm>
          <a:prstGeom prst="ellipse">
            <a:avLst/>
          </a:prstGeom>
          <a:solidFill>
            <a:srgbClr val="E61737"/>
          </a:solidFill>
          <a:ln/>
        </p:spPr>
      </p:sp>
      <p:sp>
        <p:nvSpPr>
          <p:cNvPr id="30" name="Text 18"/>
          <p:cNvSpPr/>
          <p:nvPr/>
        </p:nvSpPr>
        <p:spPr>
          <a:xfrm>
            <a:off x="10950249" y="2652817"/>
            <a:ext cx="231775" cy="231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19"/>
          <p:cNvSpPr/>
          <p:nvPr/>
        </p:nvSpPr>
        <p:spPr>
          <a:xfrm>
            <a:off x="11844471" y="307649"/>
            <a:ext cx="94003" cy="94003"/>
          </a:xfrm>
          <a:prstGeom prst="ellipse">
            <a:avLst/>
          </a:prstGeom>
          <a:solidFill>
            <a:srgbClr val="EFE9D9"/>
          </a:solidFill>
          <a:ln/>
        </p:spPr>
      </p:sp>
      <p:sp>
        <p:nvSpPr>
          <p:cNvPr id="32" name="Text 20"/>
          <p:cNvSpPr/>
          <p:nvPr/>
        </p:nvSpPr>
        <p:spPr>
          <a:xfrm>
            <a:off x="11844471" y="307649"/>
            <a:ext cx="94003" cy="940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21"/>
          <p:cNvSpPr/>
          <p:nvPr/>
        </p:nvSpPr>
        <p:spPr>
          <a:xfrm>
            <a:off x="11650921" y="311928"/>
            <a:ext cx="94003" cy="94003"/>
          </a:xfrm>
          <a:prstGeom prst="ellipse">
            <a:avLst/>
          </a:prstGeom>
          <a:solidFill>
            <a:srgbClr val="EFE9D9"/>
          </a:solidFill>
          <a:ln/>
        </p:spPr>
      </p:sp>
      <p:sp>
        <p:nvSpPr>
          <p:cNvPr id="34" name="Text 22"/>
          <p:cNvSpPr/>
          <p:nvPr/>
        </p:nvSpPr>
        <p:spPr>
          <a:xfrm>
            <a:off x="11650921" y="311928"/>
            <a:ext cx="94003" cy="940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Text 23"/>
          <p:cNvSpPr/>
          <p:nvPr/>
        </p:nvSpPr>
        <p:spPr>
          <a:xfrm>
            <a:off x="939771" y="1990106"/>
            <a:ext cx="1107355" cy="8370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6" name="Text 24"/>
          <p:cNvSpPr/>
          <p:nvPr/>
        </p:nvSpPr>
        <p:spPr>
          <a:xfrm>
            <a:off x="3647821" y="1952001"/>
            <a:ext cx="1107355" cy="8370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7" name="Text 25"/>
          <p:cNvSpPr/>
          <p:nvPr/>
        </p:nvSpPr>
        <p:spPr>
          <a:xfrm>
            <a:off x="6343585" y="1948836"/>
            <a:ext cx="1107355" cy="8370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8" name="Text 26"/>
          <p:cNvSpPr/>
          <p:nvPr/>
        </p:nvSpPr>
        <p:spPr>
          <a:xfrm>
            <a:off x="9050721" y="1961262"/>
            <a:ext cx="1107355" cy="8370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1-d3ce3i8s8jdo4os5dao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"/>
            <a:ext cx="12192000" cy="6872213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28-15:20:41-d3ce3i8s8jdo4os5dap0.png"/>
          <p:cNvPicPr>
            <a:picLocks noChangeAspect="1"/>
          </p:cNvPicPr>
          <p:nvPr/>
        </p:nvPicPr>
        <p:blipFill>
          <a:blip r:embed="rId4"/>
          <a:srcRect b="53467"/>
          <a:stretch/>
        </p:blipFill>
        <p:spPr>
          <a:xfrm>
            <a:off x="0" y="3699509"/>
            <a:ext cx="12192000" cy="3191207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0" y="1646695"/>
            <a:ext cx="12192000" cy="0"/>
          </a:xfrm>
          <a:prstGeom prst="line">
            <a:avLst/>
          </a:prstGeom>
          <a:noFill/>
          <a:ln w="3810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5" name="Shape 1"/>
          <p:cNvSpPr/>
          <p:nvPr/>
        </p:nvSpPr>
        <p:spPr>
          <a:xfrm>
            <a:off x="0" y="2936215"/>
            <a:ext cx="12192000" cy="0"/>
          </a:xfrm>
          <a:prstGeom prst="line">
            <a:avLst/>
          </a:prstGeom>
          <a:noFill/>
          <a:ln w="38100">
            <a:solidFill>
              <a:srgbClr val="E61737"/>
            </a:solidFill>
            <a:prstDash val="solid"/>
            <a:headEnd type="none"/>
            <a:tailEnd type="none"/>
          </a:ln>
        </p:spPr>
      </p:sp>
      <p:pic>
        <p:nvPicPr>
          <p:cNvPr id="6" name="Image 2" descr="https://kimi-img.moonshot.cn/pub/slides/slides_tmpl/image/25-09-28-15:20:41-d3ce3i8s8jdo4os5dao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173" y="0"/>
            <a:ext cx="685800" cy="68580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769971" y="636290"/>
            <a:ext cx="4580478" cy="1206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7200" b="1" dirty="0">
                <a:solidFill>
                  <a:srgbClr val="E61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6528963" y="1922635"/>
            <a:ext cx="2692436" cy="1206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7200" b="1" dirty="0">
                <a:solidFill>
                  <a:srgbClr val="E61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YOU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9334699" y="2466273"/>
            <a:ext cx="470019" cy="470019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9334699" y="2466273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2480828" y="252286"/>
            <a:ext cx="685800" cy="685800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2480828" y="252286"/>
            <a:ext cx="685800" cy="685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3223260" y="3462655"/>
            <a:ext cx="7350125" cy="6451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3223260" y="3462655"/>
            <a:ext cx="7350125" cy="645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1800" b="1">
                <a:solidFill>
                  <a:srgbClr val="4B4B4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Sean Wong</a:t>
            </a:r>
            <a:endParaRPr lang="en-US" sz="1600" dirty="0"/>
          </a:p>
          <a:p>
            <a:pPr algn="r">
              <a:lnSpc>
                <a:spcPct val="100000"/>
              </a:lnSpc>
            </a:pPr>
            <a:r>
              <a:rPr lang="en-US" sz="1800" b="1" dirty="0">
                <a:solidFill>
                  <a:srgbClr val="4B4B4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22025/01/01</a:t>
            </a:r>
            <a:endParaRPr lang="en-US" sz="1600" dirty="0"/>
          </a:p>
        </p:txBody>
      </p:sp>
      <p:pic>
        <p:nvPicPr>
          <p:cNvPr id="15" name="Image 3" descr="https://kimi-img.moonshot.cn/pub/slides/slides_tmpl/image/25-09-28-15:20:42-d3ce3igs8jdo4os5das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00000" flipH="1">
            <a:off x="-814279" y="821936"/>
            <a:ext cx="4904743" cy="7852400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9548903" y="4951968"/>
            <a:ext cx="1028483" cy="1028483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7" name="Text 11"/>
          <p:cNvSpPr/>
          <p:nvPr/>
        </p:nvSpPr>
        <p:spPr>
          <a:xfrm>
            <a:off x="9548903" y="4951968"/>
            <a:ext cx="1028483" cy="10284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4" descr="https://kimi-img.moonshot.cn/pub/slides/slides_tmpl/image/25-09-28-15:20:42-d3ce3igs8jdo4os5dap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180000">
            <a:off x="3529076" y="4326483"/>
            <a:ext cx="843574" cy="84357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317" y="-60960"/>
            <a:ext cx="12218127" cy="6918960"/>
          </a:xfrm>
          <a:prstGeom prst="rect">
            <a:avLst/>
          </a:prstGeom>
          <a:solidFill>
            <a:srgbClr val="000000"/>
          </a:solidFill>
          <a:ln w="19050">
            <a:solidFill>
              <a:srgbClr val="EFE9D9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-5317" y="-60960"/>
            <a:ext cx="12218127" cy="6918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28-15:20:41-d3ce3i8s8jdo4os5dap0.png"/>
          <p:cNvPicPr>
            <a:picLocks noChangeAspect="1"/>
          </p:cNvPicPr>
          <p:nvPr/>
        </p:nvPicPr>
        <p:blipFill>
          <a:blip r:embed="rId3"/>
          <a:srcRect b="65181"/>
          <a:stretch/>
        </p:blipFill>
        <p:spPr>
          <a:xfrm>
            <a:off x="1524" y="4551791"/>
            <a:ext cx="12190476" cy="238760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-10233" y="6696891"/>
            <a:ext cx="12218127" cy="181315"/>
          </a:xfrm>
          <a:prstGeom prst="rect">
            <a:avLst/>
          </a:prstGeom>
          <a:solidFill>
            <a:srgbClr val="E61737"/>
          </a:solidFill>
          <a:ln/>
        </p:spPr>
      </p:sp>
      <p:sp>
        <p:nvSpPr>
          <p:cNvPr id="6" name="Text 3"/>
          <p:cNvSpPr/>
          <p:nvPr/>
        </p:nvSpPr>
        <p:spPr>
          <a:xfrm>
            <a:off x="-10233" y="6696891"/>
            <a:ext cx="12218127" cy="1813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28-15:20:41-d3ce3i8s8jdo4os5dao0.png"/>
          <p:cNvPicPr>
            <a:picLocks noChangeAspect="1"/>
          </p:cNvPicPr>
          <p:nvPr/>
        </p:nvPicPr>
        <p:blipFill>
          <a:blip r:embed="rId4"/>
          <a:srcRect l="19973" t="-14958" r="-19973" b="31914"/>
          <a:stretch/>
        </p:blipFill>
        <p:spPr>
          <a:xfrm>
            <a:off x="-379134" y="1222970"/>
            <a:ext cx="685800" cy="5655236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28-15:20:41-d3ce3i8s8jdo4os5dao0.png"/>
          <p:cNvPicPr>
            <a:picLocks noChangeAspect="1"/>
          </p:cNvPicPr>
          <p:nvPr/>
        </p:nvPicPr>
        <p:blipFill>
          <a:blip r:embed="rId4"/>
          <a:srcRect b="31535"/>
          <a:stretch/>
        </p:blipFill>
        <p:spPr>
          <a:xfrm>
            <a:off x="11526179" y="2239209"/>
            <a:ext cx="685800" cy="463899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06070" y="316865"/>
            <a:ext cx="10954385" cy="19954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19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</a:t>
            </a:r>
            <a:r>
              <a:rPr lang="en-US" sz="11900" b="1" dirty="0">
                <a:solidFill>
                  <a:srgbClr val="E61737">
                    <a:alpha val="7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</a:t>
            </a:r>
            <a:r>
              <a:rPr lang="en-US" sz="119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NT</a:t>
            </a:r>
            <a:r>
              <a:rPr lang="en-US" sz="11900" b="1" dirty="0">
                <a:solidFill>
                  <a:srgbClr val="EFE9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</a:t>
            </a:r>
            <a:r>
              <a:rPr lang="en-US" sz="119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</a:t>
            </a:r>
            <a:r>
              <a:rPr lang="en-US" sz="11900" b="1" dirty="0">
                <a:solidFill>
                  <a:srgbClr val="E61737">
                    <a:alpha val="7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5411754" y="3356811"/>
            <a:ext cx="0" cy="2409519"/>
          </a:xfrm>
          <a:prstGeom prst="line">
            <a:avLst/>
          </a:prstGeom>
          <a:noFill/>
          <a:ln w="19050">
            <a:solidFill>
              <a:srgbClr val="EFE9D9"/>
            </a:solidFill>
            <a:prstDash val="solid"/>
            <a:headEnd type="none"/>
            <a:tailEnd type="none"/>
          </a:ln>
        </p:spPr>
      </p:sp>
      <p:sp>
        <p:nvSpPr>
          <p:cNvPr id="11" name="Shape 6"/>
          <p:cNvSpPr/>
          <p:nvPr/>
        </p:nvSpPr>
        <p:spPr>
          <a:xfrm>
            <a:off x="5251866" y="5718506"/>
            <a:ext cx="343497" cy="343497"/>
          </a:xfrm>
          <a:prstGeom prst="ellipse">
            <a:avLst/>
          </a:prstGeom>
          <a:solidFill>
            <a:srgbClr val="E61737"/>
          </a:solidFill>
          <a:ln/>
        </p:spPr>
      </p:sp>
      <p:sp>
        <p:nvSpPr>
          <p:cNvPr id="12" name="Text 7"/>
          <p:cNvSpPr/>
          <p:nvPr/>
        </p:nvSpPr>
        <p:spPr>
          <a:xfrm>
            <a:off x="5251866" y="5718506"/>
            <a:ext cx="343497" cy="34349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016195" y="3137256"/>
            <a:ext cx="1344137" cy="1082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0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289800" y="3737610"/>
            <a:ext cx="4669155" cy="393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Governance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6016195" y="4526477"/>
            <a:ext cx="1273367" cy="1082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0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289800" y="5031105"/>
            <a:ext cx="4598035" cy="393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Next Steps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1-d3ce3i8s8jdo4os5dao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246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1702" y="-12684"/>
            <a:ext cx="6178657" cy="68580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" name="Text 1"/>
          <p:cNvSpPr/>
          <p:nvPr/>
        </p:nvSpPr>
        <p:spPr>
          <a:xfrm>
            <a:off x="-31702" y="-12684"/>
            <a:ext cx="6178657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245967" y="3923296"/>
            <a:ext cx="4007561" cy="370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0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021070" y="592455"/>
            <a:ext cx="5692775" cy="10052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rgbClr val="E61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 Fit Matrix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243010" y="6379091"/>
            <a:ext cx="470019" cy="470019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43010" y="6379091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713029" y="0"/>
            <a:ext cx="0" cy="6858000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5911943" y="4134"/>
            <a:ext cx="470019" cy="470019"/>
          </a:xfrm>
          <a:prstGeom prst="ellipse">
            <a:avLst/>
          </a:prstGeom>
          <a:solidFill>
            <a:srgbClr val="E61737"/>
          </a:solidFill>
          <a:ln/>
        </p:spPr>
      </p:sp>
      <p:sp>
        <p:nvSpPr>
          <p:cNvPr id="11" name="Text 8"/>
          <p:cNvSpPr/>
          <p:nvPr/>
        </p:nvSpPr>
        <p:spPr>
          <a:xfrm>
            <a:off x="5911943" y="4134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1" descr="https://kimi-img.moonshot.cn/pub/slides/slides_tmpl/image/25-09-28-15:20:42-d3ce3igs8jdo4os5daq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03" y="3760150"/>
            <a:ext cx="6178656" cy="3085166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2907130" y="3044484"/>
            <a:ext cx="1112723" cy="1112723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2907130" y="3044484"/>
            <a:ext cx="1112723" cy="111272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18465" y="3793173"/>
            <a:ext cx="3057525" cy="1206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FE9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</a:t>
            </a:r>
            <a:r>
              <a:rPr lang="en-US" sz="7200" b="1" dirty="0">
                <a:solidFill>
                  <a:srgbClr val="E61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</a:t>
            </a:r>
            <a:r>
              <a:rPr lang="en-US" sz="7200" b="1" dirty="0">
                <a:solidFill>
                  <a:srgbClr val="EFE9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RT</a:t>
            </a:r>
            <a:endParaRPr lang="en-US" sz="1600" dirty="0"/>
          </a:p>
        </p:txBody>
      </p:sp>
      <p:pic>
        <p:nvPicPr>
          <p:cNvPr id="16" name="Image 2" descr="https://kimi-img.moonshot.cn/pub/slides/slides_tmpl/image/25-09-28-15:20:41-d3ce3i8s8jdo4os5dao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6190" y="0"/>
            <a:ext cx="68580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1-d3ce3i8s8jdo4os5dao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1713028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28-15:20:43-d3ce3ios8jdo4os5db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471" y="3693801"/>
            <a:ext cx="8232603" cy="31642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8143990" y="2192601"/>
            <a:ext cx="3973538" cy="4698637"/>
          </a:xfrm>
          <a:prstGeom prst="rect">
            <a:avLst/>
          </a:prstGeom>
          <a:solidFill>
            <a:srgbClr val="4B4B4B"/>
          </a:solidFill>
          <a:ln w="19050">
            <a:solidFill>
              <a:srgbClr val="CDCDCD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8143990" y="2192601"/>
            <a:ext cx="3973538" cy="469863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14499" y="290302"/>
            <a:ext cx="4351443" cy="2590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Mapping Data Tasks to AI Upside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28-15:20:41-d3ce3i8s8jdo4os5dao0.png"/>
          <p:cNvPicPr>
            <a:picLocks noChangeAspect="1"/>
          </p:cNvPicPr>
          <p:nvPr/>
        </p:nvPicPr>
        <p:blipFill>
          <a:blip r:embed="rId5"/>
          <a:srcRect t="-1" r="-5930" b="35508"/>
          <a:stretch/>
        </p:blipFill>
        <p:spPr>
          <a:xfrm>
            <a:off x="-517449" y="2466126"/>
            <a:ext cx="726470" cy="4391874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9322541" y="1299166"/>
            <a:ext cx="1112722" cy="1112722"/>
          </a:xfrm>
          <a:prstGeom prst="ellipse">
            <a:avLst/>
          </a:prstGeom>
          <a:solidFill>
            <a:srgbClr val="E61737">
              <a:alpha val="87059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9322541" y="1299166"/>
            <a:ext cx="1112722" cy="111272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3" descr="https://kimi-img.moonshot.cn/pub/slides/slides_tmpl/image/25-09-28-15:20:43-d3ce3ios8jdo4os5db9g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9763" y="344545"/>
            <a:ext cx="4221532" cy="3164199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3475223" y="2099130"/>
            <a:ext cx="3148861" cy="1409614"/>
          </a:xfrm>
          <a:prstGeom prst="rect">
            <a:avLst/>
          </a:prstGeom>
          <a:solidFill>
            <a:srgbClr val="E61737"/>
          </a:solidFill>
          <a:ln/>
        </p:spPr>
      </p:sp>
      <p:sp>
        <p:nvSpPr>
          <p:cNvPr id="12" name="Text 6"/>
          <p:cNvSpPr/>
          <p:nvPr/>
        </p:nvSpPr>
        <p:spPr>
          <a:xfrm>
            <a:off x="3475223" y="2099130"/>
            <a:ext cx="3148861" cy="14096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4" descr="https://kimi-img.moonshot.cn/pub/slides/slides_tmpl/image/25-09-28-15:20:43-d3ce3ios8jdo4os5db90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2016" y="2191272"/>
            <a:ext cx="2955274" cy="1237726"/>
          </a:xfrm>
          <a:prstGeom prst="rect">
            <a:avLst/>
          </a:prstGeom>
        </p:spPr>
      </p:pic>
      <p:sp>
        <p:nvSpPr>
          <p:cNvPr id="14" name="Shape 7"/>
          <p:cNvSpPr/>
          <p:nvPr/>
        </p:nvSpPr>
        <p:spPr>
          <a:xfrm>
            <a:off x="8218462" y="2192601"/>
            <a:ext cx="3973538" cy="4698637"/>
          </a:xfrm>
          <a:prstGeom prst="rect">
            <a:avLst/>
          </a:prstGeom>
          <a:solidFill>
            <a:srgbClr val="CDCDCD"/>
          </a:solidFill>
          <a:ln w="19050">
            <a:solidFill>
              <a:srgbClr val="CDCDCD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8218462" y="2192601"/>
            <a:ext cx="3973538" cy="469863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5" descr="https://kimi-img.moonshot.cn/pub/slides/slides_tmpl/image/25-09-28-15:20:43-d3ce3ios8jdo4os5dba0.jpe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9763" y="3615981"/>
            <a:ext cx="1244321" cy="1657227"/>
          </a:xfrm>
          <a:prstGeom prst="rect">
            <a:avLst/>
          </a:prstGeom>
        </p:spPr>
      </p:pic>
      <p:sp>
        <p:nvSpPr>
          <p:cNvPr id="17" name="Shape 9"/>
          <p:cNvSpPr/>
          <p:nvPr/>
        </p:nvSpPr>
        <p:spPr>
          <a:xfrm>
            <a:off x="7683502" y="5778515"/>
            <a:ext cx="1112723" cy="1112723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8" name="Text 10"/>
          <p:cNvSpPr/>
          <p:nvPr/>
        </p:nvSpPr>
        <p:spPr>
          <a:xfrm>
            <a:off x="7683502" y="5778515"/>
            <a:ext cx="1112723" cy="111272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1"/>
          <p:cNvSpPr/>
          <p:nvPr/>
        </p:nvSpPr>
        <p:spPr>
          <a:xfrm>
            <a:off x="8654897" y="3837366"/>
            <a:ext cx="0" cy="2554545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20" name="Shape 12"/>
          <p:cNvSpPr/>
          <p:nvPr/>
        </p:nvSpPr>
        <p:spPr>
          <a:xfrm>
            <a:off x="5379763" y="3615980"/>
            <a:ext cx="1244321" cy="1657227"/>
          </a:xfrm>
          <a:prstGeom prst="rect">
            <a:avLst/>
          </a:prstGeom>
          <a:solidFill>
            <a:srgbClr val="333333">
              <a:alpha val="61176"/>
            </a:srgbClr>
          </a:solidFill>
          <a:ln/>
        </p:spPr>
      </p:sp>
      <p:sp>
        <p:nvSpPr>
          <p:cNvPr id="21" name="Text 13"/>
          <p:cNvSpPr/>
          <p:nvPr/>
        </p:nvSpPr>
        <p:spPr>
          <a:xfrm>
            <a:off x="5379763" y="3615980"/>
            <a:ext cx="1244321" cy="16572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>
            <a:off x="5064688" y="4156991"/>
            <a:ext cx="470019" cy="470019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23" name="Text 15"/>
          <p:cNvSpPr/>
          <p:nvPr/>
        </p:nvSpPr>
        <p:spPr>
          <a:xfrm>
            <a:off x="5064688" y="4156991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16"/>
          <p:cNvSpPr/>
          <p:nvPr/>
        </p:nvSpPr>
        <p:spPr>
          <a:xfrm>
            <a:off x="11659084" y="0"/>
            <a:ext cx="532916" cy="6858000"/>
          </a:xfrm>
          <a:prstGeom prst="rect">
            <a:avLst/>
          </a:prstGeom>
          <a:solidFill>
            <a:srgbClr val="E61737"/>
          </a:solidFill>
          <a:ln/>
        </p:spPr>
      </p:sp>
      <p:sp>
        <p:nvSpPr>
          <p:cNvPr id="25" name="Text 17"/>
          <p:cNvSpPr/>
          <p:nvPr/>
        </p:nvSpPr>
        <p:spPr>
          <a:xfrm>
            <a:off x="11659084" y="0"/>
            <a:ext cx="532916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Text 18"/>
          <p:cNvSpPr/>
          <p:nvPr/>
        </p:nvSpPr>
        <p:spPr>
          <a:xfrm>
            <a:off x="427513" y="2229584"/>
            <a:ext cx="776481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7" name="Text 19"/>
          <p:cNvSpPr/>
          <p:nvPr/>
        </p:nvSpPr>
        <p:spPr>
          <a:xfrm>
            <a:off x="973236" y="2264234"/>
            <a:ext cx="2305517" cy="825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AI Suitability Matrix</a:t>
            </a:r>
            <a:endParaRPr lang="en-US" sz="1600" dirty="0"/>
          </a:p>
        </p:txBody>
      </p:sp>
      <p:sp>
        <p:nvSpPr>
          <p:cNvPr id="28" name="Text 20"/>
          <p:cNvSpPr/>
          <p:nvPr/>
        </p:nvSpPr>
        <p:spPr>
          <a:xfrm>
            <a:off x="949960" y="3583305"/>
            <a:ext cx="3698875" cy="2553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 matrix evaluates data engineering tasks against criteria like repetition, pattern density, and error risk to determine their suitability for AI automation or augmentation.</a:t>
            </a:r>
            <a:endParaRPr lang="en-US" sz="1600" dirty="0"/>
          </a:p>
        </p:txBody>
      </p:sp>
      <p:sp>
        <p:nvSpPr>
          <p:cNvPr id="29" name="Text 21"/>
          <p:cNvSpPr/>
          <p:nvPr/>
        </p:nvSpPr>
        <p:spPr>
          <a:xfrm>
            <a:off x="8473079" y="2486136"/>
            <a:ext cx="776481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0" name="Text 22"/>
          <p:cNvSpPr/>
          <p:nvPr/>
        </p:nvSpPr>
        <p:spPr>
          <a:xfrm>
            <a:off x="9192236" y="2552750"/>
            <a:ext cx="2295793" cy="1257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High Potential Tasks</a:t>
            </a:r>
            <a:endParaRPr lang="en-US" sz="1600" dirty="0"/>
          </a:p>
        </p:txBody>
      </p:sp>
      <p:sp>
        <p:nvSpPr>
          <p:cNvPr id="31" name="Text 23"/>
          <p:cNvSpPr/>
          <p:nvPr/>
        </p:nvSpPr>
        <p:spPr>
          <a:xfrm>
            <a:off x="8861319" y="3837366"/>
            <a:ext cx="2626707" cy="2641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Tasks such as data ingestion, cleaning, and quality monitoring are highly suitable for AI due to their repetitive and pattern-heavy nature, offering significant automation benefits.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4-d3ce3j0s8jdo4os5dbe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526" y="0"/>
            <a:ext cx="3860897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28-15:20:44-d3ce3j0s8jdo4os5dbg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43000" y="-1142999"/>
            <a:ext cx="6858000" cy="9144001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4029" y="0"/>
            <a:ext cx="9139972" cy="6858757"/>
          </a:xfrm>
          <a:prstGeom prst="rect">
            <a:avLst/>
          </a:prstGeom>
          <a:solidFill>
            <a:srgbClr val="666666">
              <a:alpha val="25098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029" y="0"/>
            <a:ext cx="9139972" cy="685875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28-15:20:42-d3ce3igs8jdo4os5da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795895" y="0"/>
            <a:ext cx="1396105" cy="68580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28-15:20:44-d3ce3j0s8jdo4os5dbf0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5098" y="4116073"/>
            <a:ext cx="3770158" cy="2507643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8240647" y="5953656"/>
            <a:ext cx="1112723" cy="1112723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9" name="Text 3"/>
          <p:cNvSpPr/>
          <p:nvPr/>
        </p:nvSpPr>
        <p:spPr>
          <a:xfrm>
            <a:off x="8240647" y="5953656"/>
            <a:ext cx="1112723" cy="111272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>
            <a:off x="4686051" y="4085132"/>
            <a:ext cx="470019" cy="470019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1" name="Text 5"/>
          <p:cNvSpPr/>
          <p:nvPr/>
        </p:nvSpPr>
        <p:spPr>
          <a:xfrm>
            <a:off x="4686051" y="4085132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4" descr="https://kimi-img.moonshot.cn/pub/slides/slides_tmpl/image/25-09-28-15:20:41-d3ce3i8s8jdo4os5dap0.png"/>
          <p:cNvPicPr>
            <a:picLocks noChangeAspect="1"/>
          </p:cNvPicPr>
          <p:nvPr/>
        </p:nvPicPr>
        <p:blipFill>
          <a:blip r:embed="rId7"/>
          <a:srcRect l="85532" b="53467"/>
          <a:stretch/>
        </p:blipFill>
        <p:spPr>
          <a:xfrm rot="10800000">
            <a:off x="4414889" y="5402718"/>
            <a:ext cx="1763920" cy="319120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321853" y="481456"/>
            <a:ext cx="8647922" cy="170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Criteria That Drive AI Adoption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373496" y="1804160"/>
            <a:ext cx="735178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881730" y="1969934"/>
            <a:ext cx="3545380" cy="3407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E617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Repetitive Tasks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432258" y="2452002"/>
            <a:ext cx="3907867" cy="129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Tasks that involve frequent repetition, such as data ingestion and transformation, are prime candidates for AI automation, reducing manual effort and increasing efficiency.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373496" y="4116074"/>
            <a:ext cx="893242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987152" y="4239184"/>
            <a:ext cx="3545380" cy="3407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E617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Pattern Recognition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507020" y="4762404"/>
            <a:ext cx="3907867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AI excels at recognizing patterns in data, making it ideal for tasks like anomaly detection and schema management, where pattern recognition is crucial.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4789596" y="1802649"/>
            <a:ext cx="8478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5406391" y="1926900"/>
            <a:ext cx="3563384" cy="3407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E617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Error-Prone Processes</a:t>
            </a: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4848359" y="2450491"/>
            <a:ext cx="3907867" cy="129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Tasks prone to human errors, such as data cleaning and quality monitoring, benefit from AI's ability to detect and correct inconsistencies, improving overall data quality.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1-d3ce3i8s8jdo4os5dao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246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1702" y="-12684"/>
            <a:ext cx="6178657" cy="68580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" name="Text 1"/>
          <p:cNvSpPr/>
          <p:nvPr/>
        </p:nvSpPr>
        <p:spPr>
          <a:xfrm>
            <a:off x="-31702" y="-12684"/>
            <a:ext cx="6178657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245967" y="3923296"/>
            <a:ext cx="4007561" cy="370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0" dirty="0">
                <a:solidFill>
                  <a:srgbClr val="E61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021070" y="592455"/>
            <a:ext cx="5692775" cy="10052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rgbClr val="E61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Ingest &amp; Clean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243010" y="6379091"/>
            <a:ext cx="470019" cy="470019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43010" y="6379091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713029" y="0"/>
            <a:ext cx="0" cy="6858000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5911943" y="4134"/>
            <a:ext cx="470019" cy="470019"/>
          </a:xfrm>
          <a:prstGeom prst="ellipse">
            <a:avLst/>
          </a:prstGeom>
          <a:solidFill>
            <a:srgbClr val="E61737"/>
          </a:solidFill>
          <a:ln/>
        </p:spPr>
      </p:sp>
      <p:sp>
        <p:nvSpPr>
          <p:cNvPr id="11" name="Text 8"/>
          <p:cNvSpPr/>
          <p:nvPr/>
        </p:nvSpPr>
        <p:spPr>
          <a:xfrm>
            <a:off x="5911943" y="4134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1" descr="https://kimi-img.moonshot.cn/pub/slides/slides_tmpl/image/25-09-28-15:20:42-d3ce3igs8jdo4os5daq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03" y="3760150"/>
            <a:ext cx="6178656" cy="3085166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2907130" y="3044484"/>
            <a:ext cx="1112723" cy="1112723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2907130" y="3044484"/>
            <a:ext cx="1112723" cy="111272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18465" y="3793173"/>
            <a:ext cx="3057525" cy="1206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FE9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</a:t>
            </a:r>
            <a:r>
              <a:rPr lang="en-US" sz="7200" b="1" dirty="0">
                <a:solidFill>
                  <a:srgbClr val="E61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</a:t>
            </a:r>
            <a:r>
              <a:rPr lang="en-US" sz="7200" b="1" dirty="0">
                <a:solidFill>
                  <a:srgbClr val="EFE9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RT</a:t>
            </a:r>
            <a:endParaRPr lang="en-US" sz="1600" dirty="0"/>
          </a:p>
        </p:txBody>
      </p:sp>
      <p:pic>
        <p:nvPicPr>
          <p:cNvPr id="16" name="Image 2" descr="https://kimi-img.moonshot.cn/pub/slides/slides_tmpl/image/25-09-28-15:20:41-d3ce3i8s8jdo4os5dao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6190" y="0"/>
            <a:ext cx="68580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2-d3ce3igs8jdo4os5db0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9057" y="-1854737"/>
            <a:ext cx="5263654" cy="1220223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028" y="0"/>
            <a:ext cx="5661833" cy="6858757"/>
          </a:xfrm>
          <a:prstGeom prst="rect">
            <a:avLst/>
          </a:prstGeom>
          <a:solidFill>
            <a:srgbClr val="666666">
              <a:alpha val="2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28" y="0"/>
            <a:ext cx="5661833" cy="685875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-10233" y="6696891"/>
            <a:ext cx="12218127" cy="181315"/>
          </a:xfrm>
          <a:prstGeom prst="rect">
            <a:avLst/>
          </a:prstGeom>
          <a:solidFill>
            <a:srgbClr val="E61737"/>
          </a:solidFill>
          <a:ln/>
        </p:spPr>
      </p:sp>
      <p:sp>
        <p:nvSpPr>
          <p:cNvPr id="6" name="Text 3"/>
          <p:cNvSpPr/>
          <p:nvPr/>
        </p:nvSpPr>
        <p:spPr>
          <a:xfrm>
            <a:off x="-10233" y="6696891"/>
            <a:ext cx="12218127" cy="1813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28-15:20:41-d3ce3i8s8jdo4os5dao0.png"/>
          <p:cNvPicPr>
            <a:picLocks noChangeAspect="1"/>
          </p:cNvPicPr>
          <p:nvPr/>
        </p:nvPicPr>
        <p:blipFill>
          <a:blip r:embed="rId4"/>
          <a:srcRect b="15306"/>
          <a:stretch/>
        </p:blipFill>
        <p:spPr>
          <a:xfrm>
            <a:off x="-512670" y="1110642"/>
            <a:ext cx="685800" cy="5767564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28-15:20:42-d3ce3igs8jdo4os5davg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670" y="1615519"/>
            <a:ext cx="6785010" cy="5088758"/>
          </a:xfrm>
          <a:prstGeom prst="rect">
            <a:avLst/>
          </a:prstGeom>
        </p:spPr>
      </p:pic>
      <p:pic>
        <p:nvPicPr>
          <p:cNvPr id="9" name="Image 3" descr="https://kimi-img.moonshot.cn/pub/slides/slides_tmpl/image/25-09-28-15:20:41-d3ce3i8s8jdo4os5dao0.png"/>
          <p:cNvPicPr>
            <a:picLocks noChangeAspect="1"/>
          </p:cNvPicPr>
          <p:nvPr/>
        </p:nvPicPr>
        <p:blipFill>
          <a:blip r:embed="rId4"/>
          <a:srcRect b="15306"/>
          <a:stretch/>
        </p:blipFill>
        <p:spPr>
          <a:xfrm>
            <a:off x="11517485" y="1119351"/>
            <a:ext cx="685800" cy="5738649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-5" y="0"/>
            <a:ext cx="12192000" cy="1610272"/>
          </a:xfrm>
          <a:prstGeom prst="rect">
            <a:avLst/>
          </a:prstGeom>
          <a:solidFill>
            <a:srgbClr val="E61737"/>
          </a:solidFill>
          <a:ln/>
        </p:spPr>
      </p:sp>
      <p:sp>
        <p:nvSpPr>
          <p:cNvPr id="11" name="Text 5"/>
          <p:cNvSpPr/>
          <p:nvPr/>
        </p:nvSpPr>
        <p:spPr>
          <a:xfrm>
            <a:off x="-5" y="0"/>
            <a:ext cx="12192000" cy="161027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73130" y="318611"/>
            <a:ext cx="12012550" cy="10052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rgbClr val="EFE9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 Auto-Ingests at Scale</a:t>
            </a:r>
            <a:endParaRPr lang="en-US" sz="1600" dirty="0"/>
          </a:p>
        </p:txBody>
      </p:sp>
      <p:sp>
        <p:nvSpPr>
          <p:cNvPr id="13" name="Shape 7"/>
          <p:cNvSpPr/>
          <p:nvPr/>
        </p:nvSpPr>
        <p:spPr>
          <a:xfrm>
            <a:off x="9983284" y="1130772"/>
            <a:ext cx="1112723" cy="1112723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4" name="Text 8"/>
          <p:cNvSpPr/>
          <p:nvPr/>
        </p:nvSpPr>
        <p:spPr>
          <a:xfrm>
            <a:off x="9983284" y="1130772"/>
            <a:ext cx="1112723" cy="111272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4" descr="https://kimi-img.moonshot.cn/pub/slides/slides_tmpl/image/25-09-28-15:20:42-d3ce3igs8jdo4os5db0g.png"/>
          <p:cNvPicPr>
            <a:picLocks noChangeAspect="1"/>
          </p:cNvPicPr>
          <p:nvPr/>
        </p:nvPicPr>
        <p:blipFill>
          <a:blip r:embed="rId6"/>
          <a:srcRect r="45378"/>
          <a:stretch/>
        </p:blipFill>
        <p:spPr>
          <a:xfrm rot="16200000">
            <a:off x="4785911" y="2206116"/>
            <a:ext cx="998667" cy="2058577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11844471" y="307649"/>
            <a:ext cx="94003" cy="94003"/>
          </a:xfrm>
          <a:prstGeom prst="ellipse">
            <a:avLst/>
          </a:prstGeom>
          <a:solidFill>
            <a:srgbClr val="EFE9D9"/>
          </a:solidFill>
          <a:ln/>
        </p:spPr>
      </p:sp>
      <p:sp>
        <p:nvSpPr>
          <p:cNvPr id="17" name="Text 10"/>
          <p:cNvSpPr/>
          <p:nvPr/>
        </p:nvSpPr>
        <p:spPr>
          <a:xfrm>
            <a:off x="11844471" y="307649"/>
            <a:ext cx="94003" cy="940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11650921" y="311928"/>
            <a:ext cx="94003" cy="94003"/>
          </a:xfrm>
          <a:prstGeom prst="ellipse">
            <a:avLst/>
          </a:prstGeom>
          <a:solidFill>
            <a:srgbClr val="EFE9D9"/>
          </a:solidFill>
          <a:ln/>
        </p:spPr>
      </p:sp>
      <p:sp>
        <p:nvSpPr>
          <p:cNvPr id="19" name="Text 12"/>
          <p:cNvSpPr/>
          <p:nvPr/>
        </p:nvSpPr>
        <p:spPr>
          <a:xfrm>
            <a:off x="11650921" y="311928"/>
            <a:ext cx="94003" cy="940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050236" y="6278048"/>
            <a:ext cx="470019" cy="470019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050236" y="6278048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5"/>
          <p:cNvSpPr/>
          <p:nvPr/>
        </p:nvSpPr>
        <p:spPr>
          <a:xfrm>
            <a:off x="173130" y="3552781"/>
            <a:ext cx="4437663" cy="0"/>
          </a:xfrm>
          <a:prstGeom prst="line">
            <a:avLst/>
          </a:prstGeom>
          <a:noFill/>
          <a:ln w="19050">
            <a:solidFill>
              <a:srgbClr val="E61737"/>
            </a:solidFill>
            <a:prstDash val="solid"/>
            <a:headEnd type="none"/>
            <a:tailEnd type="none"/>
          </a:ln>
        </p:spPr>
      </p:sp>
      <p:sp>
        <p:nvSpPr>
          <p:cNvPr id="23" name="Shape 16"/>
          <p:cNvSpPr/>
          <p:nvPr/>
        </p:nvSpPr>
        <p:spPr>
          <a:xfrm>
            <a:off x="4569322" y="3436893"/>
            <a:ext cx="231775" cy="231775"/>
          </a:xfrm>
          <a:prstGeom prst="ellipse">
            <a:avLst/>
          </a:prstGeom>
          <a:solidFill>
            <a:srgbClr val="E61737"/>
          </a:solidFill>
          <a:ln/>
        </p:spPr>
      </p:sp>
      <p:sp>
        <p:nvSpPr>
          <p:cNvPr id="24" name="Text 17"/>
          <p:cNvSpPr/>
          <p:nvPr/>
        </p:nvSpPr>
        <p:spPr>
          <a:xfrm>
            <a:off x="4569322" y="3436893"/>
            <a:ext cx="231775" cy="231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173355" y="2473643"/>
            <a:ext cx="630174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E617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Automated Data Ingestion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685799" y="4766559"/>
            <a:ext cx="4080765" cy="1752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Tools like Fivetran and Matillion use AI to automate data ingestion, detecting schema changes and mapping data automatically, reducing manual effort and ensuring data consistency.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0:41-d3ce3i8s8jdo4os5dao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554" y="409697"/>
            <a:ext cx="6634005" cy="4598237"/>
          </a:xfrm>
          <a:prstGeom prst="rect">
            <a:avLst/>
          </a:prstGeom>
          <a:solidFill>
            <a:srgbClr val="E61737"/>
          </a:solidFill>
          <a:ln/>
        </p:spPr>
      </p:sp>
      <p:sp>
        <p:nvSpPr>
          <p:cNvPr id="4" name="Text 1"/>
          <p:cNvSpPr/>
          <p:nvPr/>
        </p:nvSpPr>
        <p:spPr>
          <a:xfrm>
            <a:off x="-7554" y="409697"/>
            <a:ext cx="6634005" cy="459823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0379" y="635419"/>
            <a:ext cx="3945255" cy="2368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400" dirty="0">
                <a:solidFill>
                  <a:srgbClr val="EFE9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Smart Data Cleaning Workflows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565549" y="2877184"/>
            <a:ext cx="6634005" cy="3983160"/>
          </a:xfrm>
          <a:prstGeom prst="rect">
            <a:avLst/>
          </a:prstGeom>
          <a:solidFill>
            <a:srgbClr val="E61737"/>
          </a:solidFill>
          <a:ln/>
        </p:spPr>
      </p:sp>
      <p:sp>
        <p:nvSpPr>
          <p:cNvPr id="7" name="Text 4"/>
          <p:cNvSpPr/>
          <p:nvPr/>
        </p:nvSpPr>
        <p:spPr>
          <a:xfrm>
            <a:off x="5565549" y="2877184"/>
            <a:ext cx="6634005" cy="3983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807090" y="2095336"/>
            <a:ext cx="3153467" cy="31841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4807090" y="2095336"/>
            <a:ext cx="3153467" cy="31841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911292" y="2187570"/>
            <a:ext cx="2956035" cy="2984791"/>
          </a:xfrm>
          <a:prstGeom prst="rect">
            <a:avLst/>
          </a:prstGeom>
          <a:solidFill>
            <a:srgbClr val="E61737"/>
          </a:solidFill>
          <a:ln/>
        </p:spPr>
      </p:sp>
      <p:sp>
        <p:nvSpPr>
          <p:cNvPr id="11" name="Text 8"/>
          <p:cNvSpPr/>
          <p:nvPr/>
        </p:nvSpPr>
        <p:spPr>
          <a:xfrm>
            <a:off x="4911292" y="2187570"/>
            <a:ext cx="2956035" cy="298479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1" descr="https://kimi-img.moonshot.cn/pub/slides/slides_tmpl/image/25-09-28-15:20:41-d3ce3i8s8jdo4os5dap0.png"/>
          <p:cNvPicPr>
            <a:picLocks noChangeAspect="1"/>
          </p:cNvPicPr>
          <p:nvPr/>
        </p:nvPicPr>
        <p:blipFill>
          <a:blip r:embed="rId4"/>
          <a:srcRect l="85532" b="53467"/>
          <a:stretch/>
        </p:blipFill>
        <p:spPr>
          <a:xfrm rot="5400000">
            <a:off x="687516" y="4331539"/>
            <a:ext cx="1763920" cy="3191207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9-28-15:20:42-d3ce3igs8jdo4os5db2g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094" y="2265422"/>
            <a:ext cx="2812784" cy="2812784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4991094" y="2265422"/>
            <a:ext cx="2812784" cy="2805466"/>
          </a:xfrm>
          <a:prstGeom prst="rect">
            <a:avLst/>
          </a:prstGeom>
          <a:solidFill>
            <a:srgbClr val="000000">
              <a:alpha val="25882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4991094" y="2265422"/>
            <a:ext cx="2812784" cy="280546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5286169" y="6387981"/>
            <a:ext cx="470019" cy="470019"/>
          </a:xfrm>
          <a:prstGeom prst="ellipse">
            <a:avLst/>
          </a:prstGeom>
          <a:solidFill>
            <a:srgbClr val="E61737"/>
          </a:solidFill>
          <a:ln w="19050">
            <a:solidFill>
              <a:srgbClr val="E61737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286169" y="6387981"/>
            <a:ext cx="470019" cy="4700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3" descr="https://kimi-img.moonshot.cn/pub/slides/slides_tmpl/image/25-09-28-15:20:41-d3ce3i8s8jdo4os5dap0.png"/>
          <p:cNvPicPr>
            <a:picLocks noChangeAspect="1"/>
          </p:cNvPicPr>
          <p:nvPr/>
        </p:nvPicPr>
        <p:blipFill>
          <a:blip r:embed="rId4"/>
          <a:srcRect l="85532" b="53467"/>
          <a:stretch/>
        </p:blipFill>
        <p:spPr>
          <a:xfrm rot="5400000">
            <a:off x="7307279" y="428111"/>
            <a:ext cx="1763920" cy="3191207"/>
          </a:xfrm>
          <a:prstGeom prst="rect">
            <a:avLst/>
          </a:prstGeom>
        </p:spPr>
      </p:pic>
      <p:sp>
        <p:nvSpPr>
          <p:cNvPr id="19" name="Shape 13"/>
          <p:cNvSpPr/>
          <p:nvPr/>
        </p:nvSpPr>
        <p:spPr>
          <a:xfrm>
            <a:off x="7276846" y="1683427"/>
            <a:ext cx="1112723" cy="1112723"/>
          </a:xfrm>
          <a:prstGeom prst="ellipse">
            <a:avLst/>
          </a:prstGeom>
          <a:solidFill>
            <a:srgbClr val="E61737"/>
          </a:solidFill>
          <a:ln/>
        </p:spPr>
      </p:sp>
      <p:sp>
        <p:nvSpPr>
          <p:cNvPr id="20" name="Text 14"/>
          <p:cNvSpPr/>
          <p:nvPr/>
        </p:nvSpPr>
        <p:spPr>
          <a:xfrm>
            <a:off x="7276846" y="1683427"/>
            <a:ext cx="1112723" cy="111272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4" descr="https://kimi-img.moonshot.cn/pub/slides/slides_tmpl/image/25-09-28-15:20:43-d3ce3ios8jdo4os5db3g.png"/>
          <p:cNvPicPr>
            <a:picLocks noChangeAspect="1"/>
          </p:cNvPicPr>
          <p:nvPr/>
        </p:nvPicPr>
        <p:blipFill>
          <a:blip r:embed="rId6"/>
          <a:srcRect r="45378"/>
          <a:stretch/>
        </p:blipFill>
        <p:spPr>
          <a:xfrm>
            <a:off x="4503123" y="4185042"/>
            <a:ext cx="1253066" cy="2373343"/>
          </a:xfrm>
          <a:prstGeom prst="rect">
            <a:avLst/>
          </a:prstGeom>
        </p:spPr>
      </p:pic>
      <p:sp>
        <p:nvSpPr>
          <p:cNvPr id="22" name="Shape 15"/>
          <p:cNvSpPr/>
          <p:nvPr/>
        </p:nvSpPr>
        <p:spPr>
          <a:xfrm>
            <a:off x="-26127" y="-3023"/>
            <a:ext cx="12218127" cy="181315"/>
          </a:xfrm>
          <a:prstGeom prst="rect">
            <a:avLst/>
          </a:prstGeom>
          <a:solidFill>
            <a:srgbClr val="E61737"/>
          </a:solidFill>
          <a:ln/>
        </p:spPr>
      </p:sp>
      <p:sp>
        <p:nvSpPr>
          <p:cNvPr id="23" name="Text 16"/>
          <p:cNvSpPr/>
          <p:nvPr/>
        </p:nvSpPr>
        <p:spPr>
          <a:xfrm>
            <a:off x="-26127" y="-3023"/>
            <a:ext cx="12218127" cy="1813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4933852" y="637119"/>
            <a:ext cx="1344137" cy="1358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380379" y="2413820"/>
            <a:ext cx="4217497" cy="393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AI-Driven Data Cleaning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380378" y="3090740"/>
            <a:ext cx="4114313" cy="14561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Trifacta and DataRobot Paxata leverage AI to identify and correct data inconsistencies, missing values, and anomalies, significantly speeding up the data cleaning process.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6012762" y="5377819"/>
            <a:ext cx="2006175" cy="1358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8169910" y="3701415"/>
            <a:ext cx="4214495" cy="825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Automated Transformations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8360945" y="4377791"/>
            <a:ext cx="3334653" cy="1752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EFE9D9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AI tools suggest and apply data transformation rules, ensuring high-quality datasets for analytics and reducing the time spent on manual data wrangling.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838</Words>
  <Application>Microsoft Office PowerPoint</Application>
  <PresentationFormat>Widescreen</PresentationFormat>
  <Paragraphs>168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Noto Sans SC</vt:lpstr>
      <vt:lpstr>Arial</vt:lpstr>
      <vt:lpstr>MiSans</vt:lpstr>
      <vt:lpstr>思源宋体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Data Engineering</dc:title>
  <dc:subject>AI for Data Engineering</dc:subject>
  <dc:creator>Kimi</dc:creator>
  <cp:lastModifiedBy>Sean</cp:lastModifiedBy>
  <cp:revision>2</cp:revision>
  <dcterms:created xsi:type="dcterms:W3CDTF">2025-12-03T04:08:49Z</dcterms:created>
  <dcterms:modified xsi:type="dcterms:W3CDTF">2025-12-03T04:14:11Z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for Data Engineering","ContentProducer":"001191110108MACG2KBH8F10000","ProduceID":"d4nren25hvlspa7ubtig","ReservedCode1":"","ContentPropagator":"001191110108MACG2KBH8F20000","PropagateID":"d4nren25hvlspa7ubtig","ReservedCode2":""}</vt:lpwstr>
  </property>
</Properties>
</file>